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</p:sldMasterIdLst>
  <p:notesMasterIdLst>
    <p:notesMasterId r:id="rId19"/>
  </p:notesMasterIdLst>
  <p:handoutMasterIdLst>
    <p:handoutMasterId r:id="rId20"/>
  </p:handoutMasterIdLst>
  <p:sldIdLst>
    <p:sldId id="412" r:id="rId2"/>
    <p:sldId id="639" r:id="rId3"/>
    <p:sldId id="618" r:id="rId4"/>
    <p:sldId id="668" r:id="rId5"/>
    <p:sldId id="590" r:id="rId6"/>
    <p:sldId id="625" r:id="rId7"/>
    <p:sldId id="591" r:id="rId8"/>
    <p:sldId id="626" r:id="rId9"/>
    <p:sldId id="627" r:id="rId10"/>
    <p:sldId id="628" r:id="rId11"/>
    <p:sldId id="665" r:id="rId12"/>
    <p:sldId id="666" r:id="rId13"/>
    <p:sldId id="629" r:id="rId14"/>
    <p:sldId id="592" r:id="rId15"/>
    <p:sldId id="596" r:id="rId16"/>
    <p:sldId id="595" r:id="rId17"/>
    <p:sldId id="656" r:id="rId18"/>
  </p:sldIdLst>
  <p:sldSz cx="9144000" cy="5143500" type="screen16x9"/>
  <p:notesSz cx="7010400" cy="92964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posal" id="{7F80EB01-702C-4F0B-A18B-BE33D83D0184}">
          <p14:sldIdLst>
            <p14:sldId id="412"/>
            <p14:sldId id="639"/>
            <p14:sldId id="618"/>
            <p14:sldId id="668"/>
            <p14:sldId id="590"/>
            <p14:sldId id="625"/>
            <p14:sldId id="591"/>
            <p14:sldId id="626"/>
            <p14:sldId id="627"/>
            <p14:sldId id="628"/>
            <p14:sldId id="665"/>
            <p14:sldId id="666"/>
            <p14:sldId id="629"/>
            <p14:sldId id="592"/>
            <p14:sldId id="596"/>
            <p14:sldId id="595"/>
            <p14:sldId id="6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69" userDrawn="1">
          <p15:clr>
            <a:srgbClr val="A4A3A4"/>
          </p15:clr>
        </p15:guide>
        <p15:guide id="2" orient="horz" pos="3977" userDrawn="1">
          <p15:clr>
            <a:srgbClr val="A4A3A4"/>
          </p15:clr>
        </p15:guide>
        <p15:guide id="3" orient="horz" pos="1095" userDrawn="1">
          <p15:clr>
            <a:srgbClr val="A4A3A4"/>
          </p15:clr>
        </p15:guide>
        <p15:guide id="4" orient="horz" pos="433" userDrawn="1">
          <p15:clr>
            <a:srgbClr val="A4A3A4"/>
          </p15:clr>
        </p15:guide>
        <p15:guide id="5" pos="5145" userDrawn="1">
          <p15:clr>
            <a:srgbClr val="A4A3A4"/>
          </p15:clr>
        </p15:guide>
        <p15:guide id="6" pos="344" userDrawn="1">
          <p15:clr>
            <a:srgbClr val="A4A3A4"/>
          </p15:clr>
        </p15:guide>
        <p15:guide id="7" pos="7340" userDrawn="1">
          <p15:clr>
            <a:srgbClr val="A4A3A4"/>
          </p15:clr>
        </p15:guide>
        <p15:guide id="8" pos="4033" userDrawn="1">
          <p15:clr>
            <a:srgbClr val="A4A3A4"/>
          </p15:clr>
        </p15:guide>
        <p15:guide id="9" pos="3649" userDrawn="1">
          <p15:clr>
            <a:srgbClr val="A4A3A4"/>
          </p15:clr>
        </p15:guide>
        <p15:guide id="10" pos="2747" userDrawn="1">
          <p15:clr>
            <a:srgbClr val="A4A3A4"/>
          </p15:clr>
        </p15:guide>
        <p15:guide id="11" pos="2536" userDrawn="1">
          <p15:clr>
            <a:srgbClr val="A4A3A4"/>
          </p15:clr>
        </p15:guide>
        <p15:guide id="12" pos="4939" userDrawn="1">
          <p15:clr>
            <a:srgbClr val="A4A3A4"/>
          </p15:clr>
        </p15:guide>
        <p15:guide id="13" orient="horz" pos="731">
          <p15:clr>
            <a:srgbClr val="A4A3A4"/>
          </p15:clr>
        </p15:guide>
        <p15:guide id="14" orient="horz" pos="3062">
          <p15:clr>
            <a:srgbClr val="A4A3A4"/>
          </p15:clr>
        </p15:guide>
        <p15:guide id="15" orient="horz" pos="927">
          <p15:clr>
            <a:srgbClr val="A4A3A4"/>
          </p15:clr>
        </p15:guide>
        <p15:guide id="16" orient="horz" pos="325">
          <p15:clr>
            <a:srgbClr val="A4A3A4"/>
          </p15:clr>
        </p15:guide>
        <p15:guide id="17" pos="3859">
          <p15:clr>
            <a:srgbClr val="A4A3A4"/>
          </p15:clr>
        </p15:guide>
        <p15:guide id="18" pos="258">
          <p15:clr>
            <a:srgbClr val="A4A3A4"/>
          </p15:clr>
        </p15:guide>
        <p15:guide id="19" pos="5505">
          <p15:clr>
            <a:srgbClr val="A4A3A4"/>
          </p15:clr>
        </p15:guide>
        <p15:guide id="20" pos="3025">
          <p15:clr>
            <a:srgbClr val="A4A3A4"/>
          </p15:clr>
        </p15:guide>
        <p15:guide id="21" pos="2737">
          <p15:clr>
            <a:srgbClr val="A4A3A4"/>
          </p15:clr>
        </p15:guide>
        <p15:guide id="22" pos="2060">
          <p15:clr>
            <a:srgbClr val="A4A3A4"/>
          </p15:clr>
        </p15:guide>
        <p15:guide id="23" pos="1902">
          <p15:clr>
            <a:srgbClr val="A4A3A4"/>
          </p15:clr>
        </p15:guide>
        <p15:guide id="24" pos="37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950E"/>
    <a:srgbClr val="FF5D5D"/>
    <a:srgbClr val="035D61"/>
    <a:srgbClr val="FD0B0B"/>
    <a:srgbClr val="ECF5FE"/>
    <a:srgbClr val="EFFFFE"/>
    <a:srgbClr val="E1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3" autoAdjust="0"/>
    <p:restoredTop sz="85617" autoAdjust="0"/>
  </p:normalViewPr>
  <p:slideViewPr>
    <p:cSldViewPr snapToGrid="0" snapToObjects="1">
      <p:cViewPr varScale="1">
        <p:scale>
          <a:sx n="129" d="100"/>
          <a:sy n="129" d="100"/>
        </p:scale>
        <p:origin x="930" y="90"/>
      </p:cViewPr>
      <p:guideLst>
        <p:guide orient="horz" pos="869"/>
        <p:guide orient="horz" pos="3977"/>
        <p:guide orient="horz" pos="1095"/>
        <p:guide orient="horz" pos="433"/>
        <p:guide pos="5145"/>
        <p:guide pos="344"/>
        <p:guide pos="7340"/>
        <p:guide pos="4033"/>
        <p:guide pos="3649"/>
        <p:guide pos="2747"/>
        <p:guide pos="2536"/>
        <p:guide pos="4939"/>
        <p:guide orient="horz" pos="731"/>
        <p:guide orient="horz" pos="3062"/>
        <p:guide orient="horz" pos="927"/>
        <p:guide orient="horz" pos="325"/>
        <p:guide pos="3859"/>
        <p:guide pos="258"/>
        <p:guide pos="5505"/>
        <p:guide pos="3025"/>
        <p:guide pos="2737"/>
        <p:guide pos="2060"/>
        <p:guide pos="1902"/>
        <p:guide pos="37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8"/>
    </p:cViewPr>
  </p:sorterViewPr>
  <p:notesViewPr>
    <p:cSldViewPr snapToGrid="0" snapToObjects="1">
      <p:cViewPr>
        <p:scale>
          <a:sx n="90" d="100"/>
          <a:sy n="90" d="100"/>
        </p:scale>
        <p:origin x="-2034" y="124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8D2BCE2-7010-F644-AB89-A65EE5A67640}" type="datetimeFigureOut">
              <a:rPr lang="en-US" smtClean="0">
                <a:latin typeface="+mj-lt"/>
              </a:rPr>
              <a:t>1/28/2021</a:t>
            </a:fld>
            <a:endParaRPr lang="en-US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9CA57E9-51A2-7947-AB37-7FD92AC46FAB}" type="slidenum">
              <a:rPr lang="en-US" smtClean="0">
                <a:latin typeface="+mj-lt"/>
              </a:rPr>
              <a:t>‹#›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24531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186355" tIns="46589" rIns="186355" bIns="46589" rtlCol="0" anchor="ctr" anchorCtr="0"/>
          <a:lstStyle>
            <a:lvl1pPr algn="l">
              <a:defRPr sz="1200">
                <a:latin typeface="+mj-lt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186355" tIns="46589" rIns="186355" bIns="46589" rtlCol="0" anchor="ctr" anchorCtr="0"/>
          <a:lstStyle>
            <a:lvl1pPr algn="r">
              <a:defRPr sz="1200">
                <a:latin typeface="+mj-lt"/>
                <a:cs typeface="Arial"/>
              </a:defRPr>
            </a:lvl1pPr>
          </a:lstStyle>
          <a:p>
            <a:fld id="{98604DDD-2496-49BA-A92D-93BCCF281F50}" type="datetimeFigureOut">
              <a:rPr lang="en-US" smtClean="0"/>
              <a:pPr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71550" y="673100"/>
            <a:ext cx="5067300" cy="2851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73827" y="3725239"/>
            <a:ext cx="6062747" cy="4873932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186355" tIns="46589" rIns="186355" bIns="46589" rtlCol="0" anchor="ctr" anchorCtr="0"/>
          <a:lstStyle>
            <a:lvl1pPr algn="l">
              <a:defRPr sz="1200">
                <a:latin typeface="+mj-lt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186355" tIns="46589" rIns="186355" bIns="46589" rtlCol="0" anchor="ctr" anchorCtr="0"/>
          <a:lstStyle>
            <a:lvl1pPr algn="r">
              <a:defRPr sz="1200">
                <a:latin typeface="+mj-lt"/>
                <a:cs typeface="Arial"/>
              </a:defRPr>
            </a:lvl1pPr>
          </a:lstStyle>
          <a:p>
            <a:fld id="{D69323AF-D38B-4DB9-A28C-9CA60664DD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085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spcBef>
        <a:spcPts val="900"/>
      </a:spcBef>
      <a:defRPr sz="1200" kern="1200">
        <a:solidFill>
          <a:schemeClr val="tx1"/>
        </a:solidFill>
        <a:latin typeface="+mj-lt"/>
        <a:ea typeface="+mn-ea"/>
        <a:cs typeface="Arial"/>
      </a:defRPr>
    </a:lvl1pPr>
    <a:lvl2pPr marL="137160" indent="-137160" algn="l" defTabSz="685800" rtl="0" eaLnBrk="1" latinLnBrk="0" hangingPunct="1">
      <a:spcBef>
        <a:spcPts val="450"/>
      </a:spcBef>
      <a:buFont typeface="Arial"/>
      <a:buChar char="•"/>
      <a:defRPr sz="1100" kern="1200">
        <a:solidFill>
          <a:schemeClr val="tx1"/>
        </a:solidFill>
        <a:latin typeface="+mj-lt"/>
        <a:ea typeface="+mn-ea"/>
        <a:cs typeface="Arial"/>
      </a:defRPr>
    </a:lvl2pPr>
    <a:lvl3pPr marL="342900" indent="-137160" algn="l" defTabSz="685800" rtl="0" eaLnBrk="1" latinLnBrk="0" hangingPunct="1">
      <a:spcBef>
        <a:spcPts val="450"/>
      </a:spcBef>
      <a:buFont typeface="Arial"/>
      <a:buChar char="•"/>
      <a:defRPr sz="1100" kern="1200">
        <a:solidFill>
          <a:schemeClr val="tx1"/>
        </a:solidFill>
        <a:latin typeface="+mj-lt"/>
        <a:ea typeface="+mn-ea"/>
        <a:cs typeface="Arial"/>
      </a:defRPr>
    </a:lvl3pPr>
    <a:lvl4pPr marL="582930" indent="-137160" algn="l" defTabSz="685800" rtl="0" eaLnBrk="1" latinLnBrk="0" hangingPunct="1">
      <a:spcBef>
        <a:spcPts val="450"/>
      </a:spcBef>
      <a:buFont typeface="Arial"/>
      <a:buChar char="•"/>
      <a:defRPr sz="1100" kern="1200">
        <a:solidFill>
          <a:schemeClr val="tx1"/>
        </a:solidFill>
        <a:latin typeface="+mj-lt"/>
        <a:ea typeface="+mn-ea"/>
        <a:cs typeface="Arial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Arial"/>
        <a:ea typeface="+mn-ea"/>
        <a:cs typeface="Arial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1550" y="673100"/>
            <a:ext cx="5067300" cy="2851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indent="0">
              <a:buNone/>
            </a:pP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23AF-D38B-4DB9-A28C-9CA60664DD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0400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76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14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40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0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91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43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11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9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323AF-D38B-4DB9-A28C-9CA60664DDD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2820924"/>
            <a:ext cx="9153144" cy="2322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7520" y="3703320"/>
            <a:ext cx="5715000" cy="41148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450"/>
              </a:spcBef>
              <a:buNone/>
              <a:defRPr sz="1400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4869180"/>
            <a:ext cx="9144000" cy="2743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 userDrawn="1"/>
        </p:nvCxnSpPr>
        <p:spPr bwMode="gray">
          <a:xfrm>
            <a:off x="0" y="4869180"/>
            <a:ext cx="9144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017520" y="4160520"/>
            <a:ext cx="5715000" cy="64008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300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7520" y="3017520"/>
            <a:ext cx="5715000" cy="64008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200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Picture 2" descr="C:\Users\michelle\Downloads\MDA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054123"/>
            <a:ext cx="1828800" cy="886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457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Pancreas SBRT Image Guidance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11480" y="3931920"/>
            <a:ext cx="8321040" cy="914400"/>
          </a:xfrm>
        </p:spPr>
        <p:txBody>
          <a:bodyPr/>
          <a:lstStyle>
            <a:lvl1pPr>
              <a:defRPr sz="1400" b="1" cap="all">
                <a:latin typeface="+mj-lt"/>
                <a:cs typeface="Arial" pitchFamily="34" charset="0"/>
              </a:defRPr>
            </a:lvl1pPr>
            <a:lvl2pPr marL="0" indent="0">
              <a:buNone/>
              <a:defRPr sz="1400">
                <a:latin typeface="+mn-lt"/>
                <a:cs typeface="Times New Roman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411482" y="1463040"/>
            <a:ext cx="8321675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6811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411480" y="1261872"/>
            <a:ext cx="8321040" cy="822960"/>
          </a:xfrm>
        </p:spPr>
        <p:txBody>
          <a:bodyPr anchor="t"/>
          <a:lstStyle>
            <a:lvl1pPr algn="l">
              <a:defRPr sz="26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 bwMode="gray">
          <a:xfrm>
            <a:off x="8436189" y="218454"/>
            <a:ext cx="296333" cy="1615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41753-90EA-4E44-9BB8-633978F3CCC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 bwMode="gray">
          <a:xfrm>
            <a:off x="1417320" y="218454"/>
            <a:ext cx="6400800" cy="1615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Pancreas SBRT Image Guidance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 bwMode="gray">
          <a:xfrm>
            <a:off x="411480" y="2286000"/>
            <a:ext cx="4572000" cy="123444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450"/>
              </a:spcAft>
              <a:defRPr sz="20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225"/>
              </a:spcAft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2" y="299245"/>
            <a:ext cx="270933" cy="0"/>
          </a:xfrm>
          <a:prstGeom prst="line">
            <a:avLst/>
          </a:prstGeom>
          <a:ln w="444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 bwMode="gray">
          <a:xfrm>
            <a:off x="414860" y="218454"/>
            <a:ext cx="822960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685783"/>
            <a:r>
              <a:rPr lang="en-US" sz="1050" dirty="0">
                <a:solidFill>
                  <a:srgbClr val="FFFFFF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1316419" y="216949"/>
            <a:ext cx="0" cy="1645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963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Statement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 bwMode="gray">
          <a:xfrm>
            <a:off x="8436189" y="218454"/>
            <a:ext cx="296333" cy="1615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41753-90EA-4E44-9BB8-633978F3CCC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 bwMode="gray">
          <a:xfrm>
            <a:off x="1417320" y="218454"/>
            <a:ext cx="6400800" cy="1615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Pancreas SBRT Image Guidance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 bwMode="gray">
          <a:xfrm>
            <a:off x="411480" y="1216152"/>
            <a:ext cx="8321040" cy="2651760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1200"/>
              </a:spcBef>
              <a:defRPr sz="2600" b="1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/>
          <p:cNvCxnSpPr/>
          <p:nvPr userDrawn="1"/>
        </p:nvCxnSpPr>
        <p:spPr bwMode="gray">
          <a:xfrm>
            <a:off x="2" y="299245"/>
            <a:ext cx="270933" cy="0"/>
          </a:xfrm>
          <a:prstGeom prst="line">
            <a:avLst/>
          </a:prstGeom>
          <a:ln w="444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 bwMode="gray">
          <a:xfrm>
            <a:off x="414860" y="218454"/>
            <a:ext cx="822960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685783"/>
            <a:r>
              <a:rPr lang="en-US" sz="1050" dirty="0">
                <a:solidFill>
                  <a:srgbClr val="FFFFFF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1316419" y="216949"/>
            <a:ext cx="0" cy="16459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031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2820924"/>
            <a:ext cx="9153144" cy="2322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4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7520" y="3863340"/>
            <a:ext cx="5715000" cy="274320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450"/>
              </a:spcBef>
              <a:buNone/>
              <a:defRPr sz="1400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4869180"/>
            <a:ext cx="9144000" cy="2743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3017520" y="4206240"/>
            <a:ext cx="5715000" cy="59436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300" b="1">
                <a:solidFill>
                  <a:srgbClr val="413C38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7520" y="3017520"/>
            <a:ext cx="5715000" cy="77724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1800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 bwMode="gray">
          <a:xfrm>
            <a:off x="0" y="4869180"/>
            <a:ext cx="9144000" cy="0"/>
          </a:xfrm>
          <a:prstGeom prst="line">
            <a:avLst/>
          </a:prstGeom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C:\Users\michelle\Downloads\MDA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054123"/>
            <a:ext cx="1828800" cy="8865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67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2" y="731520"/>
            <a:ext cx="8320703" cy="640080"/>
          </a:xfrm>
        </p:spPr>
        <p:txBody>
          <a:bodyPr anchor="b" anchorCtr="0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Pancreas SBRT Image Guidance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11479" y="1737360"/>
            <a:ext cx="2606040" cy="2651760"/>
          </a:xfrm>
        </p:spPr>
        <p:txBody>
          <a:bodyPr/>
          <a:lstStyle>
            <a:lvl1pPr marL="257168" indent="-257168">
              <a:spcAft>
                <a:spcPts val="450"/>
              </a:spcAft>
              <a:buClr>
                <a:schemeClr val="accent6"/>
              </a:buClr>
              <a:buFont typeface="Wingdings" charset="2"/>
              <a:buAutoNum type="arabicPlain"/>
              <a:defRPr sz="1400" b="1" i="0" cap="all">
                <a:latin typeface="+mj-lt"/>
              </a:defRPr>
            </a:lvl1pPr>
            <a:lvl2pPr marL="342892" indent="0">
              <a:spcBef>
                <a:spcPts val="450"/>
              </a:spcBef>
              <a:buNone/>
              <a:defRPr sz="1400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272652" y="1737360"/>
            <a:ext cx="2606040" cy="2651760"/>
          </a:xfrm>
        </p:spPr>
        <p:txBody>
          <a:bodyPr/>
          <a:lstStyle>
            <a:lvl1pPr marL="257168" indent="-257168">
              <a:spcAft>
                <a:spcPts val="450"/>
              </a:spcAft>
              <a:buClr>
                <a:schemeClr val="accent6"/>
              </a:buClr>
              <a:buFont typeface="Wingdings" charset="2"/>
              <a:buAutoNum type="arabicPlain"/>
              <a:defRPr sz="1400" b="1" i="0" cap="all">
                <a:latin typeface="+mj-lt"/>
              </a:defRPr>
            </a:lvl1pPr>
            <a:lvl2pPr marL="342892" indent="0">
              <a:spcBef>
                <a:spcPts val="450"/>
              </a:spcBef>
              <a:buNone/>
              <a:defRPr sz="1400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133825" y="1737360"/>
            <a:ext cx="2606040" cy="2651760"/>
          </a:xfrm>
        </p:spPr>
        <p:txBody>
          <a:bodyPr/>
          <a:lstStyle>
            <a:lvl1pPr marL="257168" indent="-257168">
              <a:spcAft>
                <a:spcPts val="450"/>
              </a:spcAft>
              <a:buClr>
                <a:schemeClr val="accent6"/>
              </a:buClr>
              <a:buFont typeface="Wingdings" charset="2"/>
              <a:buAutoNum type="arabicPlain"/>
              <a:defRPr sz="1400" b="1" i="0" cap="all">
                <a:latin typeface="+mj-lt"/>
              </a:defRPr>
            </a:lvl1pPr>
            <a:lvl2pPr marL="342892" indent="0">
              <a:spcBef>
                <a:spcPts val="450"/>
              </a:spcBef>
              <a:buNone/>
              <a:defRPr sz="1400" baseline="0">
                <a:solidFill>
                  <a:srgbClr val="63666A"/>
                </a:solidFill>
              </a:defRPr>
            </a:lvl2pPr>
            <a:lvl5pPr marL="137156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1830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Pancreas SBRT Image Guidance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11480" y="1463040"/>
            <a:ext cx="8321040" cy="3383280"/>
          </a:xfrm>
        </p:spPr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z="1400" baseline="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0879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514350"/>
            <a:ext cx="8321040" cy="64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Pancreas SBRT Image Guidance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11480" y="1463040"/>
            <a:ext cx="3931920" cy="3383280"/>
          </a:xfrm>
        </p:spPr>
        <p:txBody>
          <a:bodyPr rIns="137160"/>
          <a:lstStyle>
            <a:lvl1pPr>
              <a:spcBef>
                <a:spcPts val="1200"/>
              </a:spcBef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800600" y="1463040"/>
            <a:ext cx="3931920" cy="3383280"/>
          </a:xfrm>
        </p:spPr>
        <p:txBody>
          <a:bodyPr rIns="137160"/>
          <a:lstStyle>
            <a:lvl1pPr>
              <a:spcBef>
                <a:spcPts val="1200"/>
              </a:spcBef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1084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11480" y="514350"/>
            <a:ext cx="8321040" cy="64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Pancreas SBRT Image Guidance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11480" y="1463040"/>
            <a:ext cx="2606040" cy="3383280"/>
          </a:xfrm>
        </p:spPr>
        <p:txBody>
          <a:bodyPr rIns="137160"/>
          <a:lstStyle>
            <a:lvl1pPr>
              <a:spcBef>
                <a:spcPts val="1200"/>
              </a:spcBef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3268980" y="1463040"/>
            <a:ext cx="2606040" cy="3383280"/>
          </a:xfrm>
        </p:spPr>
        <p:txBody>
          <a:bodyPr rIns="137160"/>
          <a:lstStyle>
            <a:lvl1pPr>
              <a:spcBef>
                <a:spcPts val="1200"/>
              </a:spcBef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6126480" y="1463040"/>
            <a:ext cx="2606040" cy="3383280"/>
          </a:xfrm>
        </p:spPr>
        <p:txBody>
          <a:bodyPr rIns="137160"/>
          <a:lstStyle>
            <a:lvl1pPr>
              <a:spcBef>
                <a:spcPts val="1200"/>
              </a:spcBef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3024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Pancreas SBRT Image Guidance</a:t>
            </a:r>
            <a:endParaRPr lang="en-US" dirty="0">
              <a:solidFill>
                <a:srgbClr val="6366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2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Pancreas SBRT Image Guidance</a:t>
            </a:r>
            <a:endParaRPr lang="en-US" dirty="0">
              <a:solidFill>
                <a:srgbClr val="6366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01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8436189" y="250562"/>
            <a:ext cx="296333" cy="121187"/>
          </a:xfrm>
        </p:spPr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Pancreas SBRT Image Guidance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411480" y="1463040"/>
            <a:ext cx="2249424" cy="338328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3270251" y="1463040"/>
            <a:ext cx="5462272" cy="3383280"/>
          </a:xfrm>
        </p:spPr>
        <p:txBody>
          <a:bodyPr/>
          <a:lstStyle>
            <a:lvl1pPr>
              <a:spcBef>
                <a:spcPts val="1350"/>
              </a:spcBef>
              <a:spcAft>
                <a:spcPts val="0"/>
              </a:spcAft>
              <a:defRPr sz="1800" b="1">
                <a:latin typeface="+mj-lt"/>
                <a:cs typeface="Arial" pitchFamily="34" charset="0"/>
              </a:defRPr>
            </a:lvl1pPr>
            <a:lvl2pPr marL="0" indent="0">
              <a:spcBef>
                <a:spcPts val="450"/>
              </a:spcBef>
              <a:spcAft>
                <a:spcPts val="0"/>
              </a:spcAft>
              <a:buNone/>
              <a:defRPr sz="1800"/>
            </a:lvl2pPr>
            <a:lvl3pPr marL="0" indent="0">
              <a:spcBef>
                <a:spcPts val="2250"/>
              </a:spcBef>
              <a:spcAft>
                <a:spcPts val="0"/>
              </a:spcAft>
              <a:buNone/>
              <a:defRPr sz="1600"/>
            </a:lvl3pPr>
            <a:lvl4pPr marL="0" indent="0">
              <a:spcBef>
                <a:spcPts val="900"/>
              </a:spcBef>
              <a:spcAft>
                <a:spcPts val="0"/>
              </a:spcAft>
              <a:buNone/>
              <a:defRPr sz="1125"/>
            </a:lvl4pPr>
            <a:lvl5pPr marL="137156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62122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11480" y="514350"/>
            <a:ext cx="8321040" cy="640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Pancreas SBRT Image Guidance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411480" y="3657600"/>
            <a:ext cx="1828800" cy="1230202"/>
          </a:xfrm>
        </p:spPr>
        <p:txBody>
          <a:bodyPr>
            <a:noAutofit/>
          </a:bodyPr>
          <a:lstStyle>
            <a:lvl1pPr>
              <a:defRPr sz="1400" b="1">
                <a:latin typeface="+mj-lt"/>
                <a:cs typeface="Arial" pitchFamily="34" charset="0"/>
              </a:defRPr>
            </a:lvl1pPr>
            <a:lvl2pPr marL="0" indent="0">
              <a:buNone/>
              <a:defRPr sz="13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411480" y="1463040"/>
            <a:ext cx="1828800" cy="20574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2575560" y="1463040"/>
            <a:ext cx="1828800" cy="20574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4739640" y="1463040"/>
            <a:ext cx="1828800" cy="20574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6903720" y="1463040"/>
            <a:ext cx="1828800" cy="2057400"/>
          </a:xfrm>
        </p:spPr>
        <p:txBody>
          <a:bodyPr anchor="ctr" anchorCtr="1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2575560" y="3657600"/>
            <a:ext cx="1828800" cy="1230202"/>
          </a:xfrm>
        </p:spPr>
        <p:txBody>
          <a:bodyPr>
            <a:noAutofit/>
          </a:bodyPr>
          <a:lstStyle>
            <a:lvl1pPr>
              <a:defRPr sz="1400" b="1">
                <a:latin typeface="+mj-lt"/>
                <a:cs typeface="Arial" pitchFamily="34" charset="0"/>
              </a:defRPr>
            </a:lvl1pPr>
            <a:lvl2pPr marL="0" indent="0">
              <a:buNone/>
              <a:defRPr sz="13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4739640" y="3657600"/>
            <a:ext cx="1828800" cy="1230202"/>
          </a:xfrm>
        </p:spPr>
        <p:txBody>
          <a:bodyPr>
            <a:noAutofit/>
          </a:bodyPr>
          <a:lstStyle>
            <a:lvl1pPr>
              <a:defRPr sz="1400" b="1">
                <a:latin typeface="+mj-lt"/>
                <a:cs typeface="Arial" pitchFamily="34" charset="0"/>
              </a:defRPr>
            </a:lvl1pPr>
            <a:lvl2pPr marL="0" indent="0">
              <a:buNone/>
              <a:defRPr sz="13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903720" y="3657600"/>
            <a:ext cx="1828800" cy="1230202"/>
          </a:xfrm>
        </p:spPr>
        <p:txBody>
          <a:bodyPr>
            <a:noAutofit/>
          </a:bodyPr>
          <a:lstStyle>
            <a:lvl1pPr>
              <a:defRPr sz="1400" b="1">
                <a:latin typeface="+mj-lt"/>
                <a:cs typeface="Arial" pitchFamily="34" charset="0"/>
              </a:defRPr>
            </a:lvl1pPr>
            <a:lvl2pPr marL="0" indent="0">
              <a:buNone/>
              <a:defRPr sz="130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2091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514350"/>
            <a:ext cx="8321040" cy="6400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463040"/>
            <a:ext cx="8321040" cy="3383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0" y="297741"/>
            <a:ext cx="270933" cy="0"/>
          </a:xfrm>
          <a:prstGeom prst="line">
            <a:avLst/>
          </a:prstGeom>
          <a:ln w="4445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 bwMode="gray">
          <a:xfrm>
            <a:off x="414860" y="216950"/>
            <a:ext cx="822960" cy="16158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defTabSz="685783"/>
            <a:r>
              <a:rPr lang="en-US" sz="1050" dirty="0">
                <a:solidFill>
                  <a:srgbClr val="63666A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417320" y="216950"/>
            <a:ext cx="6400800" cy="16158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5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pPr defTabSz="685783"/>
            <a:r>
              <a:rPr lang="en-US">
                <a:solidFill>
                  <a:srgbClr val="63666A"/>
                </a:solidFill>
              </a:rPr>
              <a:t>Pancreas SBRT Image Guidance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 bwMode="gray">
          <a:xfrm>
            <a:off x="8436189" y="216950"/>
            <a:ext cx="296333" cy="16158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5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pPr defTabSz="685783"/>
            <a:fld id="{CC041753-90EA-4E44-9BB8-633978F3CCC4}" type="slidenum">
              <a:rPr lang="en-US" smtClean="0">
                <a:solidFill>
                  <a:srgbClr val="63666A"/>
                </a:solidFill>
              </a:rPr>
              <a:pPr defTabSz="685783"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1316419" y="216949"/>
            <a:ext cx="0" cy="164592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40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hf hdr="0" dt="0"/>
  <p:txStyles>
    <p:titleStyle>
      <a:lvl1pPr algn="l" defTabSz="685783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685783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1pPr>
      <a:lvl2pPr marL="129776" indent="-129776" algn="l" defTabSz="685783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2pPr>
      <a:lvl3pPr marL="260597" indent="-129776" algn="l" defTabSz="685783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3pPr>
      <a:lvl4pPr marL="390896" indent="-129776" algn="l" defTabSz="685783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35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693092" y="3980873"/>
            <a:ext cx="5715000" cy="939800"/>
          </a:xfrm>
        </p:spPr>
        <p:txBody>
          <a:bodyPr/>
          <a:lstStyle/>
          <a:p>
            <a:r>
              <a:rPr lang="en-US" dirty="0"/>
              <a:t>COMP-CWS 2021</a:t>
            </a:r>
          </a:p>
          <a:p>
            <a:pPr lvl="1"/>
            <a:r>
              <a:rPr lang="en-US" dirty="0"/>
              <a:t>Josh Niedzielski, PhD</a:t>
            </a:r>
          </a:p>
          <a:p>
            <a:pPr lvl="1"/>
            <a:r>
              <a:rPr lang="en-US" dirty="0"/>
              <a:t>Chief Resident, Dept of Radiation Physics</a:t>
            </a:r>
          </a:p>
          <a:p>
            <a:pPr lvl="1"/>
            <a:r>
              <a:rPr lang="en-US" dirty="0"/>
              <a:t>MD Anderson Cancer Center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693092" y="2992582"/>
            <a:ext cx="6363855" cy="775855"/>
          </a:xfrm>
        </p:spPr>
        <p:txBody>
          <a:bodyPr/>
          <a:lstStyle/>
          <a:p>
            <a:r>
              <a:rPr lang="en-US" sz="2000" dirty="0"/>
              <a:t>Impact of </a:t>
            </a:r>
            <a:r>
              <a:rPr lang="en-US" sz="2000" dirty="0" err="1"/>
              <a:t>interfractional</a:t>
            </a:r>
            <a:r>
              <a:rPr lang="en-US" sz="2000" dirty="0"/>
              <a:t> anatomic variations on breath-hold SBRT for pancreatic cancer: Are we flying blind with cone-beam CT image guidance?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0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9"/>
    </mc:Choice>
    <mc:Fallback xmlns="">
      <p:transition spd="slow" advTm="13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093004-49A0-4041-A6ED-E00CD222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731F7-5F60-4322-B595-2C221F69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Pancreas SBRT Image Guidance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5C435-F430-4879-AD04-2F126FE71C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1479" y="1057275"/>
            <a:ext cx="5757092" cy="3789045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en-US" sz="1600" b="1" dirty="0"/>
              <a:t>Dose Accumulation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Compute fractional absolute DVHs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Sum fractional DVHs into accumulate DVH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Extract fractional &amp; total accumulated DVH metrics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438" r="3159" b="17172"/>
          <a:stretch/>
        </p:blipFill>
        <p:spPr>
          <a:xfrm>
            <a:off x="204705" y="2897343"/>
            <a:ext cx="2211639" cy="13788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8421" y="2656102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Fraction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5BC5E8-8897-4803-BF43-2FD404F1A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10</a:t>
            </a:fld>
            <a:endParaRPr lang="en-US" dirty="0">
              <a:solidFill>
                <a:srgbClr val="63666A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6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6"/>
    </mc:Choice>
    <mc:Fallback xmlns="">
      <p:transition spd="slow" advTm="15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093004-49A0-4041-A6ED-E00CD222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731F7-5F60-4322-B595-2C221F69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Pancreas SBRT Image Guidance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5C435-F430-4879-AD04-2F126FE71C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1479" y="1057275"/>
            <a:ext cx="5757092" cy="3789045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en-US" sz="1600" b="1" dirty="0"/>
              <a:t>Dose Accumulation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Compute fractional absolute DVHs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Sum fractional DVHs into accumulate DVH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Extract fractional &amp; total accumulated DVH metrics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438" r="3159" b="17172"/>
          <a:stretch/>
        </p:blipFill>
        <p:spPr>
          <a:xfrm>
            <a:off x="204705" y="2897343"/>
            <a:ext cx="2211639" cy="1378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3611" r="2621" b="17875"/>
          <a:stretch/>
        </p:blipFill>
        <p:spPr>
          <a:xfrm>
            <a:off x="2623118" y="2897343"/>
            <a:ext cx="2166307" cy="13788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26862" y="2656101"/>
            <a:ext cx="1242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Fraction 1+2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421" y="2656102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Fraction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3254" y="296990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…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5BC5E8-8897-4803-BF43-2FD404F1A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11</a:t>
            </a:fld>
            <a:endParaRPr lang="en-US" dirty="0">
              <a:solidFill>
                <a:srgbClr val="63666A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093004-49A0-4041-A6ED-E00CD222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731F7-5F60-4322-B595-2C221F69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Pancreas SBRT Image Guidance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5C435-F430-4879-AD04-2F126FE71C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1479" y="1057275"/>
            <a:ext cx="5757092" cy="3789045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en-US" sz="1600" b="1" dirty="0"/>
              <a:t>Dose Accumulation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Compute fractional absolute DVHs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Sum fractional DVHs into accumulate DVH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Extract fractional &amp; total accumulated DVH metrics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2302" b="18214"/>
          <a:stretch/>
        </p:blipFill>
        <p:spPr>
          <a:xfrm>
            <a:off x="5538636" y="2608333"/>
            <a:ext cx="3339028" cy="1956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3438" r="3159" b="17172"/>
          <a:stretch/>
        </p:blipFill>
        <p:spPr>
          <a:xfrm>
            <a:off x="204705" y="2897343"/>
            <a:ext cx="2211639" cy="1378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3611" r="2621" b="17875"/>
          <a:stretch/>
        </p:blipFill>
        <p:spPr>
          <a:xfrm>
            <a:off x="2623118" y="2897343"/>
            <a:ext cx="2166307" cy="13788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26862" y="2656101"/>
            <a:ext cx="1242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Fraction 1+2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421" y="2656102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Fraction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3254" y="296990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30574" y="2454444"/>
            <a:ext cx="1737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Accumulated DVH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5BC5E8-8897-4803-BF43-2FD404F1A9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12</a:t>
            </a:fld>
            <a:endParaRPr lang="en-US" dirty="0">
              <a:solidFill>
                <a:srgbClr val="63666A"/>
              </a:solidFill>
            </a:endParaRP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4"/>
    </mc:Choice>
    <mc:Fallback xmlns="">
      <p:transition spd="slow" advTm="7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093004-49A0-4041-A6ED-E00CD222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731F7-5F60-4322-B595-2C221F69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Pancreas SBRT Image Guidance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5C435-F430-4879-AD04-2F126FE71C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1479" y="1057275"/>
            <a:ext cx="4665345" cy="3789045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Analysis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Daily fractional variations in OAR/GTV dose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Planned vs. Accumulated dose</a:t>
            </a:r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Violations in OAR constraint?</a:t>
            </a:r>
          </a:p>
          <a:p>
            <a:pPr marL="546347" lvl="2" indent="-285750">
              <a:spcBef>
                <a:spcPts val="0"/>
              </a:spcBef>
              <a:spcAft>
                <a:spcPts val="600"/>
              </a:spcAft>
            </a:pPr>
            <a:r>
              <a:rPr lang="en-US" sz="1200" dirty="0"/>
              <a:t>D1.0cc &lt; 35 </a:t>
            </a:r>
            <a:r>
              <a:rPr lang="en-US" sz="1200" dirty="0" err="1"/>
              <a:t>Gy</a:t>
            </a:r>
            <a:endParaRPr lang="en-US" sz="1200" dirty="0"/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Loss of GTV coverage?</a:t>
            </a:r>
          </a:p>
          <a:p>
            <a:pPr marL="546347" lvl="2" indent="-285750">
              <a:spcBef>
                <a:spcPts val="0"/>
              </a:spcBef>
              <a:spcAft>
                <a:spcPts val="600"/>
              </a:spcAft>
            </a:pPr>
            <a:r>
              <a:rPr lang="en-US" sz="1200" dirty="0"/>
              <a:t>D100%</a:t>
            </a:r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endParaRPr lang="en-US" sz="140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Examine fractional variations in dose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Examine total planned vs. accumulated dose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768EB7-53D7-4554-ABE2-74C1830CD8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13</a:t>
            </a:fld>
            <a:endParaRPr lang="en-US" dirty="0">
              <a:solidFill>
                <a:srgbClr val="63666A"/>
              </a:solidFill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9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4"/>
    </mc:Choice>
    <mc:Fallback xmlns="">
      <p:transition spd="slow" advTm="20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093004-49A0-4041-A6ED-E00CD222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731F7-5F60-4322-B595-2C221F69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Pancreas SBRT Image Guidance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5C435-F430-4879-AD04-2F126FE71C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1480" y="1154430"/>
            <a:ext cx="4143268" cy="3691890"/>
          </a:xfrm>
        </p:spPr>
        <p:txBody>
          <a:bodyPr/>
          <a:lstStyle/>
          <a:p>
            <a:r>
              <a:rPr lang="en-US" sz="1600" b="1" dirty="0" err="1"/>
              <a:t>Interfractional</a:t>
            </a:r>
            <a:r>
              <a:rPr lang="en-US" sz="1600" b="1" dirty="0"/>
              <a:t> daily dose variations</a:t>
            </a:r>
          </a:p>
          <a:p>
            <a:pPr marL="415526" lvl="1" indent="-285750"/>
            <a:r>
              <a:rPr lang="en-US" sz="1600" dirty="0"/>
              <a:t>Mean absolute fractional difference in dose metrics b/w planned and accumulated</a:t>
            </a:r>
          </a:p>
          <a:p>
            <a:pPr marL="546347" lvl="2" indent="-285750"/>
            <a:r>
              <a:rPr lang="en-US" sz="1400" dirty="0"/>
              <a:t>Compare 1/5</a:t>
            </a:r>
            <a:r>
              <a:rPr lang="en-US" sz="1400" baseline="30000" dirty="0"/>
              <a:t>th</a:t>
            </a:r>
            <a:r>
              <a:rPr lang="en-US" sz="1400" dirty="0"/>
              <a:t> of total planned dose to each fractional dose</a:t>
            </a:r>
          </a:p>
          <a:p>
            <a:pPr marL="415526" lvl="1" indent="-285750"/>
            <a:r>
              <a:rPr lang="en-US" sz="1600" dirty="0"/>
              <a:t>Large variance in OAR fractional doses were found for most patients</a:t>
            </a:r>
          </a:p>
          <a:p>
            <a:pPr marL="415526" lvl="1" indent="-285750"/>
            <a:r>
              <a:rPr lang="en-US" sz="1600" dirty="0"/>
              <a:t>Lost in GTV coverage was also found on some fractions for a few patients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406" y="1006918"/>
            <a:ext cx="4289116" cy="31510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FAC6C1-E70A-41DC-BCD3-B242D95FF0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14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943DE1-68E5-44D4-826C-87DBB79F5B46}"/>
              </a:ext>
            </a:extLst>
          </p:cNvPr>
          <p:cNvSpPr txBox="1"/>
          <p:nvPr/>
        </p:nvSpPr>
        <p:spPr>
          <a:xfrm>
            <a:off x="4792134" y="4689114"/>
            <a:ext cx="36854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latin typeface="+mj-lt"/>
              </a:rPr>
              <a:t>Niedzielski et al. 2020 Red Journal [Submitted 12/2020]</a:t>
            </a: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5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70"/>
    </mc:Choice>
    <mc:Fallback xmlns="">
      <p:transition spd="slow" advTm="6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093004-49A0-4041-A6ED-E00CD222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731F7-5F60-4322-B595-2C221F69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Pancreas SBRT Image Guidance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5C435-F430-4879-AD04-2F126FE71C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1480" y="1463040"/>
            <a:ext cx="4143268" cy="3383280"/>
          </a:xfrm>
        </p:spPr>
        <p:txBody>
          <a:bodyPr/>
          <a:lstStyle/>
          <a:p>
            <a:r>
              <a:rPr lang="en-US" sz="1400" b="1" dirty="0" err="1"/>
              <a:t>Interfractional</a:t>
            </a:r>
            <a:r>
              <a:rPr lang="en-US" sz="1400" b="1" dirty="0"/>
              <a:t> dose variations (total dose) </a:t>
            </a:r>
          </a:p>
          <a:p>
            <a:pPr marL="415526" lvl="1" indent="-285750"/>
            <a:r>
              <a:rPr lang="en-US" sz="1400" dirty="0"/>
              <a:t>Total dose differences b/w planned and accumulated DVH metrics</a:t>
            </a:r>
          </a:p>
          <a:p>
            <a:pPr marL="415526" lvl="1" indent="-285750"/>
            <a:r>
              <a:rPr lang="en-US" sz="1400" dirty="0"/>
              <a:t>3 patients violated D1.0cc &lt;35 </a:t>
            </a:r>
            <a:r>
              <a:rPr lang="en-US" sz="1400" dirty="0" err="1"/>
              <a:t>Gy</a:t>
            </a:r>
            <a:r>
              <a:rPr lang="en-US" sz="1400" dirty="0"/>
              <a:t> on accumulated dose, but not plan</a:t>
            </a:r>
          </a:p>
          <a:p>
            <a:pPr marL="546347" lvl="2" indent="-285750"/>
            <a:r>
              <a:rPr lang="en-US" sz="1200" dirty="0"/>
              <a:t>2 duodenum, 1 small bowel</a:t>
            </a:r>
          </a:p>
          <a:p>
            <a:pPr marL="415526" lvl="1" indent="-285750"/>
            <a:r>
              <a:rPr lang="en-US" sz="1400" dirty="0"/>
              <a:t>OAR dose differences less pronounced for large volumes analyzed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285" y="514350"/>
            <a:ext cx="4131235" cy="40576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64F460-E6E9-44EC-A2C9-8D7F6DDEA1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15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2FC9FE-E4AA-4CA3-B467-E892B76E0D7E}"/>
              </a:ext>
            </a:extLst>
          </p:cNvPr>
          <p:cNvSpPr txBox="1"/>
          <p:nvPr/>
        </p:nvSpPr>
        <p:spPr>
          <a:xfrm>
            <a:off x="4982636" y="4551851"/>
            <a:ext cx="36017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latin typeface="+mj-lt"/>
              </a:rPr>
              <a:t>Niedzielski et al. 2020 Red Journal [In preparation]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3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2"/>
    </mc:Choice>
    <mc:Fallback xmlns="">
      <p:transition spd="slow" advTm="37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093004-49A0-4041-A6ED-E00CD222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731F7-5F60-4322-B595-2C221F69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Pancreas SBRT Image Guidance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5C435-F430-4879-AD04-2F126FE71C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1479" y="1224951"/>
            <a:ext cx="8024709" cy="3621369"/>
          </a:xfrm>
        </p:spPr>
        <p:txBody>
          <a:bodyPr/>
          <a:lstStyle/>
          <a:p>
            <a:pPr lvl="1"/>
            <a:r>
              <a:rPr lang="en-US" sz="1600" dirty="0"/>
              <a:t>Interfractional dose variations are considerable</a:t>
            </a:r>
          </a:p>
          <a:p>
            <a:pPr lvl="2"/>
            <a:r>
              <a:rPr lang="en-US" sz="1400" dirty="0"/>
              <a:t>On daily fractional basis</a:t>
            </a:r>
          </a:p>
          <a:p>
            <a:pPr lvl="2"/>
            <a:r>
              <a:rPr lang="en-US" sz="1400" dirty="0"/>
              <a:t>Total dose distribution</a:t>
            </a:r>
          </a:p>
          <a:p>
            <a:pPr lvl="1"/>
            <a:r>
              <a:rPr lang="en-US" sz="1600" dirty="0"/>
              <a:t>Total planned vs. accumulated dose differences:</a:t>
            </a:r>
          </a:p>
          <a:p>
            <a:pPr lvl="2"/>
            <a:r>
              <a:rPr lang="en-US" sz="1400" dirty="0"/>
              <a:t>Can result in patients violating OAR constraints</a:t>
            </a:r>
          </a:p>
          <a:p>
            <a:pPr lvl="2"/>
            <a:r>
              <a:rPr lang="en-US" sz="1400" dirty="0"/>
              <a:t>Loss of target coverage</a:t>
            </a:r>
          </a:p>
          <a:p>
            <a:pPr lvl="1"/>
            <a:r>
              <a:rPr lang="en-US" sz="1600" dirty="0"/>
              <a:t>Caution on assuming dose distribution when using CBCT image guidance</a:t>
            </a:r>
          </a:p>
          <a:p>
            <a:pPr lvl="2"/>
            <a:endParaRPr lang="en-US" sz="1400" dirty="0"/>
          </a:p>
          <a:p>
            <a:pPr lvl="1"/>
            <a:endParaRPr lang="en-US" sz="1600" dirty="0"/>
          </a:p>
          <a:p>
            <a:pPr marL="285750" indent="-285750"/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35948B-C5C3-4DC3-81CC-83A90F581A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16</a:t>
            </a:fld>
            <a:endParaRPr lang="en-US" dirty="0">
              <a:solidFill>
                <a:srgbClr val="63666A"/>
              </a:solidFill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4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47"/>
    </mc:Choice>
    <mc:Fallback xmlns="">
      <p:transition spd="slow" advTm="66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8E36F-CCAE-45B5-A1FB-E183F88D7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9763E6-AE09-4CEC-A465-A7C58953D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Pancreas SBRT Image Guidance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09D77-0CF2-4A0E-B9D7-4F71A2161A1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55377" y="1155495"/>
            <a:ext cx="2693055" cy="3763670"/>
          </a:xfrm>
        </p:spPr>
        <p:txBody>
          <a:bodyPr/>
          <a:lstStyle/>
          <a:p>
            <a:r>
              <a:rPr lang="en-US" sz="1400" b="1" dirty="0"/>
              <a:t>GI Radiation Physics:</a:t>
            </a:r>
          </a:p>
          <a:p>
            <a:pPr lvl="1"/>
            <a:r>
              <a:rPr lang="en-US" sz="1400" dirty="0"/>
              <a:t>Gabriel </a:t>
            </a:r>
            <a:r>
              <a:rPr lang="en-US" sz="1400" dirty="0" err="1"/>
              <a:t>Sawakuchi</a:t>
            </a:r>
            <a:r>
              <a:rPr lang="en-US" sz="1400" dirty="0"/>
              <a:t>, PhD (mentor)</a:t>
            </a:r>
          </a:p>
          <a:p>
            <a:pPr lvl="1"/>
            <a:r>
              <a:rPr lang="en-US" sz="1400" dirty="0"/>
              <a:t>Sam </a:t>
            </a:r>
            <a:r>
              <a:rPr lang="en-US" sz="1400" dirty="0" err="1"/>
              <a:t>Beddar</a:t>
            </a:r>
            <a:r>
              <a:rPr lang="en-US" sz="1400" dirty="0"/>
              <a:t>, PhD</a:t>
            </a:r>
          </a:p>
          <a:p>
            <a:pPr lvl="1"/>
            <a:r>
              <a:rPr lang="en-US" sz="1400" dirty="0"/>
              <a:t>Rachael Martin, PhD</a:t>
            </a:r>
          </a:p>
          <a:p>
            <a:pPr lvl="1"/>
            <a:r>
              <a:rPr lang="en-US" sz="1400" dirty="0"/>
              <a:t>Luis Perles, PhD</a:t>
            </a:r>
          </a:p>
          <a:p>
            <a:pPr>
              <a:spcBef>
                <a:spcPts val="1800"/>
              </a:spcBef>
            </a:pPr>
            <a:r>
              <a:rPr lang="en-US" sz="1400" b="1" dirty="0"/>
              <a:t>Others:</a:t>
            </a:r>
          </a:p>
          <a:p>
            <a:pPr lvl="1"/>
            <a:r>
              <a:rPr lang="en-US" sz="1400" dirty="0"/>
              <a:t>Neal </a:t>
            </a:r>
            <a:r>
              <a:rPr lang="en-US" sz="1400" dirty="0" err="1"/>
              <a:t>Rebueno</a:t>
            </a:r>
            <a:r>
              <a:rPr lang="en-US" sz="1400" dirty="0"/>
              <a:t>, CMD</a:t>
            </a:r>
          </a:p>
          <a:p>
            <a:pPr lvl="1"/>
            <a:r>
              <a:rPr lang="en-US" sz="1400" dirty="0"/>
              <a:t>Joseph M. Herman, MD, MSc</a:t>
            </a:r>
          </a:p>
          <a:p>
            <a:pPr lvl="1"/>
            <a:r>
              <a:rPr lang="en-US" sz="1400" dirty="0"/>
              <a:t>Sylvia S. W. Ng, MD, PhD</a:t>
            </a:r>
          </a:p>
          <a:p>
            <a:pPr lvl="1"/>
            <a:r>
              <a:rPr lang="en-US" sz="1400" dirty="0"/>
              <a:t>Laurence Court, PhD</a:t>
            </a:r>
          </a:p>
          <a:p>
            <a:pPr lvl="1"/>
            <a:r>
              <a:rPr lang="en-US" sz="1400" dirty="0"/>
              <a:t>Carlos Cardenas, PhD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1A36C0-BFFF-4444-BC76-BD0DC217E2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0" y="1753156"/>
            <a:ext cx="2484524" cy="3122650"/>
          </a:xfrm>
        </p:spPr>
        <p:txBody>
          <a:bodyPr/>
          <a:lstStyle/>
          <a:p>
            <a:r>
              <a:rPr lang="en-US" sz="1400" b="1" dirty="0"/>
              <a:t>GI Radiation Oncology:</a:t>
            </a:r>
          </a:p>
          <a:p>
            <a:pPr lvl="1"/>
            <a:r>
              <a:rPr lang="en-US" sz="1400" dirty="0"/>
              <a:t>Albert </a:t>
            </a:r>
            <a:r>
              <a:rPr lang="en-US" sz="1400" dirty="0" err="1"/>
              <a:t>Koong</a:t>
            </a:r>
            <a:r>
              <a:rPr lang="en-US" sz="1400" dirty="0"/>
              <a:t>, MD, PhD </a:t>
            </a:r>
          </a:p>
          <a:p>
            <a:pPr lvl="1"/>
            <a:r>
              <a:rPr lang="en-US" sz="1400" dirty="0" err="1"/>
              <a:t>Yufei</a:t>
            </a:r>
            <a:r>
              <a:rPr lang="en-US" sz="1400" dirty="0"/>
              <a:t> Liu, MD</a:t>
            </a:r>
          </a:p>
          <a:p>
            <a:pPr lvl="1"/>
            <a:r>
              <a:rPr lang="en-US" sz="1400" dirty="0" err="1"/>
              <a:t>Prajnan</a:t>
            </a:r>
            <a:r>
              <a:rPr lang="en-US" sz="1400" dirty="0"/>
              <a:t> Das, MD, MS</a:t>
            </a:r>
          </a:p>
          <a:p>
            <a:pPr lvl="1"/>
            <a:r>
              <a:rPr lang="en-US" sz="1400" dirty="0"/>
              <a:t>Ethan B. </a:t>
            </a:r>
            <a:r>
              <a:rPr lang="en-US" sz="1400" dirty="0" err="1"/>
              <a:t>Ludmir</a:t>
            </a:r>
            <a:r>
              <a:rPr lang="en-US" sz="1400" dirty="0"/>
              <a:t>, MD</a:t>
            </a:r>
          </a:p>
          <a:p>
            <a:pPr lvl="1"/>
            <a:r>
              <a:rPr lang="en-US" sz="1400" dirty="0"/>
              <a:t>Eugene J. </a:t>
            </a:r>
            <a:r>
              <a:rPr lang="en-US" sz="1400" dirty="0" err="1"/>
              <a:t>Koay</a:t>
            </a:r>
            <a:r>
              <a:rPr lang="en-US" sz="1400" dirty="0"/>
              <a:t>, MD, PhD</a:t>
            </a:r>
          </a:p>
          <a:p>
            <a:pPr lvl="1"/>
            <a:r>
              <a:rPr lang="en-US" sz="1400" dirty="0"/>
              <a:t>Cullen Taniguchi, MD, PhD</a:t>
            </a:r>
          </a:p>
          <a:p>
            <a:pPr lvl="1"/>
            <a:r>
              <a:rPr lang="en-US" sz="1400" dirty="0"/>
              <a:t>Emma B. Holliday, MD</a:t>
            </a:r>
          </a:p>
          <a:p>
            <a:pPr lvl="1"/>
            <a:r>
              <a:rPr lang="en-US" sz="1400" dirty="0"/>
              <a:t>Grace L. Smith, MD, PhD</a:t>
            </a:r>
          </a:p>
          <a:p>
            <a:pPr lvl="1"/>
            <a:r>
              <a:rPr lang="en-US" sz="1400" dirty="0"/>
              <a:t>Bruce D. Minsky, MD</a:t>
            </a:r>
          </a:p>
          <a:p>
            <a:pPr marL="0" lvl="1" indent="0">
              <a:buNone/>
            </a:pPr>
            <a:endParaRPr lang="en-US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57877-BEB1-4D2F-B9FD-29F29D8B94A2}"/>
              </a:ext>
            </a:extLst>
          </p:cNvPr>
          <p:cNvSpPr txBox="1"/>
          <p:nvPr/>
        </p:nvSpPr>
        <p:spPr>
          <a:xfrm>
            <a:off x="5585862" y="191184"/>
            <a:ext cx="2850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Thank you!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ECCE27-E713-4D01-87BC-F43E6F9CFC6A}"/>
              </a:ext>
            </a:extLst>
          </p:cNvPr>
          <p:cNvSpPr txBox="1"/>
          <p:nvPr/>
        </p:nvSpPr>
        <p:spPr>
          <a:xfrm>
            <a:off x="5340902" y="813090"/>
            <a:ext cx="3113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Email: jsniedzielski@mdanderson.org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8148F9-F960-49B6-BE72-8462A061E1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17</a:t>
            </a:fld>
            <a:endParaRPr lang="en-US" dirty="0">
              <a:solidFill>
                <a:srgbClr val="63666A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9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2"/>
    </mc:Choice>
    <mc:Fallback xmlns="">
      <p:transition spd="slow" advTm="20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93C8-98BC-412F-91E4-0D6B55234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Pancreatic Cancer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2FD2EE-A8E7-492B-8853-F69F6B7C6B0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Pancreas SBRT Image Guidance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614075-3176-416C-8361-2AF5C653F5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1481" y="1463040"/>
            <a:ext cx="4421776" cy="3383280"/>
          </a:xfrm>
        </p:spPr>
        <p:txBody>
          <a:bodyPr/>
          <a:lstStyle/>
          <a:p>
            <a:r>
              <a:rPr lang="en-US" b="1" dirty="0"/>
              <a:t>Staging</a:t>
            </a:r>
          </a:p>
          <a:p>
            <a:pPr lvl="1"/>
            <a:r>
              <a:rPr lang="en-US" dirty="0"/>
              <a:t>Resectable </a:t>
            </a:r>
          </a:p>
          <a:p>
            <a:pPr lvl="1"/>
            <a:r>
              <a:rPr lang="en-US" dirty="0"/>
              <a:t>Borderline resectable </a:t>
            </a:r>
          </a:p>
          <a:p>
            <a:pPr lvl="1"/>
            <a:r>
              <a:rPr lang="en-US" dirty="0"/>
              <a:t>Locally advanced </a:t>
            </a:r>
          </a:p>
          <a:p>
            <a:pPr lvl="1"/>
            <a:r>
              <a:rPr lang="en-US" dirty="0"/>
              <a:t>Metastatic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540" y="600198"/>
            <a:ext cx="1287693" cy="1287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68182" y="1065996"/>
            <a:ext cx="1870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Surgery (10-20%)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43243" y="1061630"/>
            <a:ext cx="1274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Resectable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052" y="1999756"/>
            <a:ext cx="1692508" cy="11426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45358" y="2333118"/>
            <a:ext cx="1274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j-lt"/>
              </a:rPr>
              <a:t>Metastatic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7161" y="2210007"/>
            <a:ext cx="1870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Chemotherapy (40-50%)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4832" y="3241343"/>
            <a:ext cx="2227089" cy="17021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90556" y="3868048"/>
            <a:ext cx="1274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BR/LA Disease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7161" y="3861213"/>
            <a:ext cx="1870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</a:rPr>
              <a:t>???</a:t>
            </a:r>
          </a:p>
          <a:p>
            <a:pPr algn="ctr"/>
            <a:r>
              <a:rPr lang="en-US" sz="1600" b="1" dirty="0">
                <a:latin typeface="+mj-lt"/>
              </a:rPr>
              <a:t> (30-40%)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3619" y="4910847"/>
            <a:ext cx="29754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j-lt"/>
                <a:cs typeface="Leelawadee" panose="020B0502040204020203" pitchFamily="34" charset="-34"/>
              </a:rPr>
              <a:t>Slide adapted from Gabriel </a:t>
            </a:r>
            <a:r>
              <a:rPr lang="en-US" sz="1100" i="1" dirty="0" err="1">
                <a:latin typeface="+mj-lt"/>
                <a:cs typeface="Leelawadee" panose="020B0502040204020203" pitchFamily="34" charset="-34"/>
              </a:rPr>
              <a:t>Sawakuchi</a:t>
            </a:r>
            <a:r>
              <a:rPr lang="en-US" sz="1100" i="1" dirty="0">
                <a:latin typeface="+mj-lt"/>
                <a:cs typeface="Leelawadee" panose="020B0502040204020203" pitchFamily="34" charset="-34"/>
              </a:rPr>
              <a:t>, PhD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E7B9B8D-29F2-4C77-84EC-E0403129D2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2</a:t>
            </a:fld>
            <a:endParaRPr lang="en-US" dirty="0">
              <a:solidFill>
                <a:srgbClr val="63666A"/>
              </a:solidFill>
            </a:endParaRPr>
          </a:p>
        </p:txBody>
      </p:sp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0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4"/>
    </mc:Choice>
    <mc:Fallback xmlns="">
      <p:transition spd="slow" advTm="3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Stereotactic Body Radiation Therapy</a:t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2FD2EE-A8E7-492B-8853-F69F6B7C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Pancreas SBRT Image Guidance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614075-3176-416C-8361-2AF5C653F5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1480" y="1290247"/>
            <a:ext cx="3496843" cy="350486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Benefits:</a:t>
            </a:r>
          </a:p>
          <a:p>
            <a:pPr lvl="2"/>
            <a:r>
              <a:rPr lang="en-US" dirty="0"/>
              <a:t>Highly conformal dose distributions</a:t>
            </a:r>
          </a:p>
          <a:p>
            <a:pPr lvl="2"/>
            <a:r>
              <a:rPr lang="en-US" dirty="0"/>
              <a:t>Shorten overall Tx length</a:t>
            </a:r>
          </a:p>
          <a:p>
            <a:pPr lvl="2"/>
            <a:r>
              <a:rPr lang="en-US" u="sng" dirty="0"/>
              <a:t>Higher</a:t>
            </a:r>
            <a:r>
              <a:rPr lang="en-US" dirty="0"/>
              <a:t> biological effective dose (BED)</a:t>
            </a:r>
            <a:endParaRPr lang="en-US" b="1" dirty="0"/>
          </a:p>
          <a:p>
            <a:pPr lvl="2"/>
            <a:endParaRPr lang="en-US" b="1" dirty="0"/>
          </a:p>
          <a:p>
            <a:pPr>
              <a:spcBef>
                <a:spcPts val="0"/>
              </a:spcBef>
            </a:pPr>
            <a:r>
              <a:rPr lang="en-US" b="1" dirty="0"/>
              <a:t>Requirements:</a:t>
            </a:r>
          </a:p>
          <a:p>
            <a:pPr lvl="2"/>
            <a:r>
              <a:rPr lang="en-US" dirty="0"/>
              <a:t>High dose gradients</a:t>
            </a:r>
          </a:p>
          <a:p>
            <a:pPr lvl="2"/>
            <a:r>
              <a:rPr lang="en-US" dirty="0"/>
              <a:t>Image guidance</a:t>
            </a:r>
          </a:p>
          <a:p>
            <a:pPr lvl="2"/>
            <a:r>
              <a:rPr lang="en-US" dirty="0"/>
              <a:t>Immobilization</a:t>
            </a:r>
          </a:p>
          <a:p>
            <a:pPr lvl="2"/>
            <a:r>
              <a:rPr lang="en-US" dirty="0"/>
              <a:t>Motion management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D23B28-9473-40F0-B459-910187060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3</a:t>
            </a:fld>
            <a:endParaRPr lang="en-US" dirty="0">
              <a:solidFill>
                <a:srgbClr val="63666A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11B9F9-CE95-46CD-88E7-67599EB5F8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73"/>
          <a:stretch/>
        </p:blipFill>
        <p:spPr>
          <a:xfrm>
            <a:off x="4572001" y="970347"/>
            <a:ext cx="3429000" cy="19222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57A231-480F-4CAA-98EE-885B56B1BD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9275" y="2921404"/>
            <a:ext cx="3428999" cy="21097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33C8E7-5E1A-4FA0-B69E-BD70468D29B0}"/>
              </a:ext>
            </a:extLst>
          </p:cNvPr>
          <p:cNvSpPr txBox="1"/>
          <p:nvPr/>
        </p:nvSpPr>
        <p:spPr>
          <a:xfrm>
            <a:off x="7178212" y="927813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Arial Narrow" panose="020B0606020202030204" pitchFamily="34" charset="0"/>
              </a:rPr>
              <a:t>Conv RT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BE21F2-F5B1-406F-B38B-54CAD461D7B3}"/>
              </a:ext>
            </a:extLst>
          </p:cNvPr>
          <p:cNvSpPr txBox="1"/>
          <p:nvPr/>
        </p:nvSpPr>
        <p:spPr>
          <a:xfrm>
            <a:off x="7391832" y="2887038"/>
            <a:ext cx="643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Arial Narrow" panose="020B0606020202030204" pitchFamily="34" charset="0"/>
              </a:rPr>
              <a:t>SBRT</a:t>
            </a: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7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13"/>
    </mc:Choice>
    <mc:Fallback xmlns="">
      <p:transition spd="slow" advTm="33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93C8-98BC-412F-91E4-0D6B55234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SBRT for Pancreatic Cancer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2FD2EE-A8E7-492B-8853-F69F6B7C6B0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Pancreas SBRT Image Guidance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614075-3176-416C-8361-2AF5C653F5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1480" y="1214323"/>
            <a:ext cx="3341985" cy="3631997"/>
          </a:xfrm>
        </p:spPr>
        <p:txBody>
          <a:bodyPr/>
          <a:lstStyle/>
          <a:p>
            <a:pPr marL="130821" lvl="2" indent="0">
              <a:buNone/>
            </a:pPr>
            <a:r>
              <a:rPr lang="en-US" b="1" dirty="0"/>
              <a:t>Conundrum:</a:t>
            </a:r>
          </a:p>
          <a:p>
            <a:pPr lvl="2"/>
            <a:r>
              <a:rPr lang="en-US" dirty="0"/>
              <a:t>Pancreas tumors require high RT doses</a:t>
            </a:r>
          </a:p>
          <a:p>
            <a:pPr lvl="2"/>
            <a:r>
              <a:rPr lang="en-US" dirty="0"/>
              <a:t>Several OARs are very close to pancreas</a:t>
            </a:r>
          </a:p>
          <a:p>
            <a:pPr lvl="3"/>
            <a:r>
              <a:rPr lang="en-US" dirty="0"/>
              <a:t>Duodenum, stomach, &amp; small bowel</a:t>
            </a:r>
          </a:p>
          <a:p>
            <a:pPr lvl="2"/>
            <a:r>
              <a:rPr lang="en-US" u="sng" dirty="0"/>
              <a:t>GI OARs are highly radiosensitive</a:t>
            </a:r>
          </a:p>
          <a:p>
            <a:pPr lvl="3"/>
            <a:r>
              <a:rPr lang="en-US" dirty="0"/>
              <a:t>Volume receiving 35 </a:t>
            </a:r>
            <a:r>
              <a:rPr lang="en-US" dirty="0" err="1"/>
              <a:t>Gy</a:t>
            </a:r>
            <a:r>
              <a:rPr lang="en-US" dirty="0"/>
              <a:t> &lt; 1 cm</a:t>
            </a:r>
            <a:r>
              <a:rPr lang="en-US" baseline="30000" dirty="0"/>
              <a:t>3</a:t>
            </a:r>
          </a:p>
          <a:p>
            <a:pPr marL="130821" lvl="2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EF3B0-D83E-4E80-B5F2-773E480227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4</a:t>
            </a:fld>
            <a:endParaRPr lang="en-US" dirty="0">
              <a:solidFill>
                <a:srgbClr val="63666A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8B1E014-2A18-4BDA-A816-AC943FEA9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440" y="1154430"/>
            <a:ext cx="5198525" cy="33364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822BDCE-80F2-4ECE-B253-A78FA3AFDA51}"/>
              </a:ext>
            </a:extLst>
          </p:cNvPr>
          <p:cNvSpPr txBox="1"/>
          <p:nvPr/>
        </p:nvSpPr>
        <p:spPr>
          <a:xfrm>
            <a:off x="5173754" y="4881890"/>
            <a:ext cx="2880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j-lt"/>
                <a:cs typeface="Leelawadee" panose="020B0502040204020203" pitchFamily="34" charset="-34"/>
              </a:rPr>
              <a:t>Figure courtesy of Gabriel </a:t>
            </a:r>
            <a:r>
              <a:rPr lang="en-US" sz="1100" i="1" dirty="0" err="1">
                <a:latin typeface="+mj-lt"/>
                <a:cs typeface="Leelawadee" panose="020B0502040204020203" pitchFamily="34" charset="-34"/>
              </a:rPr>
              <a:t>Sawakuchi</a:t>
            </a:r>
            <a:r>
              <a:rPr lang="en-US" sz="1100" i="1" dirty="0">
                <a:latin typeface="+mj-lt"/>
                <a:cs typeface="Leelawadee" panose="020B0502040204020203" pitchFamily="34" charset="-34"/>
              </a:rPr>
              <a:t>, PhD</a:t>
            </a: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6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09"/>
    </mc:Choice>
    <mc:Fallback xmlns="">
      <p:transition spd="slow" advTm="15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093004-49A0-4041-A6ED-E00CD222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731F7-5F60-4322-B595-2C221F69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Pancreas SBRT Image Guidance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5C435-F430-4879-AD04-2F126FE71C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1481" y="1154430"/>
            <a:ext cx="4322752" cy="369189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/>
              <a:t>Motivation</a:t>
            </a:r>
            <a:endParaRPr lang="en-US" sz="1600" dirty="0"/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Pancreas Ca Tx has poor outcomes</a:t>
            </a:r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GI Anatomy/tumor can have significant interfractional motion</a:t>
            </a:r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SBRT could potentially be efficacious</a:t>
            </a:r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For pancreas SBRT, </a:t>
            </a:r>
            <a:r>
              <a:rPr lang="en-US" sz="1600" u="sng" dirty="0"/>
              <a:t>most centers</a:t>
            </a:r>
            <a:r>
              <a:rPr lang="en-US" sz="1600" dirty="0"/>
              <a:t> use CBCT image guidance</a:t>
            </a:r>
          </a:p>
          <a:p>
            <a:pPr>
              <a:spcBef>
                <a:spcPts val="0"/>
              </a:spcBef>
            </a:pPr>
            <a:endParaRPr lang="en-US" sz="1600" b="1" dirty="0"/>
          </a:p>
          <a:p>
            <a:pPr lvl="1" indent="0">
              <a:spcBef>
                <a:spcPts val="0"/>
              </a:spcBef>
              <a:buNone/>
            </a:pP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F91CC9-34A0-4E71-8A9B-7700BD879E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5</a:t>
            </a:fld>
            <a:endParaRPr lang="en-US" dirty="0">
              <a:solidFill>
                <a:srgbClr val="63666A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2D1F18-11BE-40A7-A59E-7CD6956A6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990" y="1161063"/>
            <a:ext cx="2368896" cy="22020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38CEEC-C23A-400C-9CC2-CF627AC502B5}"/>
              </a:ext>
            </a:extLst>
          </p:cNvPr>
          <p:cNvSpPr txBox="1"/>
          <p:nvPr/>
        </p:nvSpPr>
        <p:spPr>
          <a:xfrm>
            <a:off x="6150457" y="3374114"/>
            <a:ext cx="28057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>
                <a:latin typeface="+mj-lt"/>
              </a:rPr>
              <a:t>Figure adapted from Srinivasan et al. 2014 (Pol J </a:t>
            </a:r>
            <a:r>
              <a:rPr lang="en-US" sz="1100" i="1" dirty="0" err="1">
                <a:latin typeface="+mj-lt"/>
              </a:rPr>
              <a:t>Radiol</a:t>
            </a:r>
            <a:r>
              <a:rPr lang="en-US" sz="1100" i="1" dirty="0">
                <a:latin typeface="+mj-lt"/>
              </a:rPr>
              <a:t>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44F2EF-0A26-4BB5-98EE-020421CB81D8}"/>
              </a:ext>
            </a:extLst>
          </p:cNvPr>
          <p:cNvSpPr/>
          <p:nvPr/>
        </p:nvSpPr>
        <p:spPr>
          <a:xfrm>
            <a:off x="7856238" y="2462103"/>
            <a:ext cx="206477" cy="26161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F28AB70-D6A5-4B4C-8BFA-A179C304F0B5}"/>
              </a:ext>
            </a:extLst>
          </p:cNvPr>
          <p:cNvCxnSpPr>
            <a:cxnSpLocks/>
            <a:endCxn id="20" idx="4"/>
          </p:cNvCxnSpPr>
          <p:nvPr/>
        </p:nvCxnSpPr>
        <p:spPr>
          <a:xfrm>
            <a:off x="6418270" y="2218754"/>
            <a:ext cx="1541207" cy="504959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A53CC2F-FED2-42EF-B28F-A31432E49232}"/>
              </a:ext>
            </a:extLst>
          </p:cNvPr>
          <p:cNvCxnSpPr>
            <a:cxnSpLocks/>
            <a:endCxn id="20" idx="7"/>
          </p:cNvCxnSpPr>
          <p:nvPr/>
        </p:nvCxnSpPr>
        <p:spPr>
          <a:xfrm>
            <a:off x="6418270" y="2168361"/>
            <a:ext cx="1614207" cy="33205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EE2DF1-A662-45D7-B1C9-36E1ACD3D094}"/>
              </a:ext>
            </a:extLst>
          </p:cNvPr>
          <p:cNvCxnSpPr/>
          <p:nvPr/>
        </p:nvCxnSpPr>
        <p:spPr>
          <a:xfrm>
            <a:off x="6875934" y="1963963"/>
            <a:ext cx="991039" cy="344234"/>
          </a:xfrm>
          <a:prstGeom prst="straightConnector1">
            <a:avLst/>
          </a:prstGeom>
          <a:ln w="28575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Curved Down 29">
            <a:extLst>
              <a:ext uri="{FF2B5EF4-FFF2-40B4-BE49-F238E27FC236}">
                <a16:creationId xmlns:a16="http://schemas.microsoft.com/office/drawing/2014/main" id="{E40DA2A6-8AC9-4E20-8819-07BE842D52CD}"/>
              </a:ext>
            </a:extLst>
          </p:cNvPr>
          <p:cNvSpPr/>
          <p:nvPr/>
        </p:nvSpPr>
        <p:spPr>
          <a:xfrm rot="1228338">
            <a:off x="6588534" y="784395"/>
            <a:ext cx="2302633" cy="787986"/>
          </a:xfrm>
          <a:prstGeom prst="curved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520" y="3222899"/>
            <a:ext cx="4255919" cy="1780901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73"/>
    </mc:Choice>
    <mc:Fallback xmlns="">
      <p:transition spd="slow" advTm="39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093004-49A0-4041-A6ED-E00CD222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731F7-5F60-4322-B595-2C221F69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Pancreas SBRT Image Guidance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5C435-F430-4879-AD04-2F126FE71C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1480" y="1154430"/>
            <a:ext cx="5857645" cy="383618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1" dirty="0"/>
              <a:t>Concerns/Issues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200" dirty="0"/>
              <a:t>CBCT is not diagnostic quality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200" dirty="0"/>
              <a:t>Reliance on implanted fiducials for alignments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1200" dirty="0"/>
              <a:t>OARs can be indiscernible on daily CBCTs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endParaRPr lang="en-US" sz="12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1" dirty="0"/>
              <a:t>Unresolved questions</a:t>
            </a:r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How does interfractional motion impact OAR/tumor dose</a:t>
            </a:r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What is the daily fractional dose variations?</a:t>
            </a:r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How does this differ from plan dose?</a:t>
            </a:r>
            <a:r>
              <a:rPr lang="en-US" sz="1200" dirty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b="1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1" dirty="0"/>
              <a:t>Study Aim</a:t>
            </a:r>
            <a:endParaRPr lang="en-US" sz="1400" dirty="0"/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Determine dosimetric differences between planned and fractional accumulated doses to the GTV/OARs due to interactional anatomic variations</a:t>
            </a:r>
          </a:p>
          <a:p>
            <a:pPr lvl="1" indent="0">
              <a:spcBef>
                <a:spcPts val="0"/>
              </a:spcBef>
              <a:buNone/>
            </a:pPr>
            <a:endParaRPr lang="en-US" sz="1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ED737C-EBA8-481E-BCA2-8110E8905A0A}"/>
              </a:ext>
            </a:extLst>
          </p:cNvPr>
          <p:cNvGrpSpPr/>
          <p:nvPr/>
        </p:nvGrpSpPr>
        <p:grpSpPr>
          <a:xfrm>
            <a:off x="6120247" y="3656787"/>
            <a:ext cx="2044846" cy="1458163"/>
            <a:chOff x="7716709" y="2472028"/>
            <a:chExt cx="2117314" cy="147333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64334" y="2472028"/>
              <a:ext cx="2069689" cy="14276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5A130D-B553-4BB3-A673-F8C077915D59}"/>
                </a:ext>
              </a:extLst>
            </p:cNvPr>
            <p:cNvSpPr txBox="1"/>
            <p:nvPr/>
          </p:nvSpPr>
          <p:spPr>
            <a:xfrm>
              <a:off x="7716709" y="3576026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Arial Narrow" panose="020B0606020202030204" pitchFamily="34" charset="0"/>
                </a:rPr>
                <a:t>Plan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A5F10-3588-4AAD-9913-FD349DC4B40E}"/>
              </a:ext>
            </a:extLst>
          </p:cNvPr>
          <p:cNvGrpSpPr/>
          <p:nvPr/>
        </p:nvGrpSpPr>
        <p:grpSpPr>
          <a:xfrm>
            <a:off x="6120247" y="601826"/>
            <a:ext cx="2055581" cy="1437136"/>
            <a:chOff x="4412822" y="-1803004"/>
            <a:chExt cx="2132409" cy="14778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5542" y="-1803004"/>
              <a:ext cx="2069689" cy="14276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5A130D-B553-4BB3-A673-F8C077915D59}"/>
                </a:ext>
              </a:extLst>
            </p:cNvPr>
            <p:cNvSpPr txBox="1"/>
            <p:nvPr/>
          </p:nvSpPr>
          <p:spPr>
            <a:xfrm>
              <a:off x="4412822" y="-694473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Arial Narrow" panose="020B0606020202030204" pitchFamily="34" charset="0"/>
                </a:rPr>
                <a:t>CBCT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FAB9C7D-105D-4A91-9CB9-F76950E3A5B0}"/>
              </a:ext>
            </a:extLst>
          </p:cNvPr>
          <p:cNvGrpSpPr/>
          <p:nvPr/>
        </p:nvGrpSpPr>
        <p:grpSpPr>
          <a:xfrm>
            <a:off x="6105781" y="2135747"/>
            <a:ext cx="2055582" cy="1456079"/>
            <a:chOff x="6621933" y="1276166"/>
            <a:chExt cx="2110589" cy="148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86550" y="1276166"/>
              <a:ext cx="2045972" cy="142763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5A130D-B553-4BB3-A673-F8C077915D59}"/>
                </a:ext>
              </a:extLst>
            </p:cNvPr>
            <p:cNvSpPr txBox="1"/>
            <p:nvPr/>
          </p:nvSpPr>
          <p:spPr>
            <a:xfrm>
              <a:off x="6621933" y="2395158"/>
              <a:ext cx="716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FFFF00"/>
                  </a:solidFill>
                  <a:latin typeface="Arial Narrow" panose="020B0606020202030204" pitchFamily="34" charset="0"/>
                </a:rPr>
                <a:t>CTOR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5449898-8EE3-4A51-934C-8FE2E0560B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6</a:t>
            </a:fld>
            <a:endParaRPr lang="en-US" dirty="0">
              <a:solidFill>
                <a:srgbClr val="63666A"/>
              </a:solidFill>
            </a:endParaRPr>
          </a:p>
        </p:txBody>
      </p: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9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45"/>
    </mc:Choice>
    <mc:Fallback xmlns="">
      <p:transition spd="slow" advTm="40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093004-49A0-4041-A6ED-E00CD222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731F7-5F60-4322-B595-2C221F69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Pancreas SBRT Image Guidance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5C435-F430-4879-AD04-2F126FE71C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1479" y="1057275"/>
            <a:ext cx="4665345" cy="378904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/>
              <a:t>Cohort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11 pancreas cancer patients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5-Fx SBRT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Breath-hold motion management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Several Rx’s</a:t>
            </a:r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33, 36, 40 </a:t>
            </a:r>
            <a:r>
              <a:rPr lang="en-US" sz="1600" dirty="0" err="1"/>
              <a:t>Gy</a:t>
            </a:r>
            <a:endParaRPr lang="en-US" sz="160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3-5 implanted gold fiducials for tumor localization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Daily in-room CT-on-rails (CTOR) image guidance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  <a:p>
            <a:pPr>
              <a:spcBef>
                <a:spcPts val="0"/>
              </a:spcBef>
            </a:pP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F37326-099F-4551-B951-93C66FC7B3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7</a:t>
            </a:fld>
            <a:endParaRPr lang="en-US" dirty="0">
              <a:solidFill>
                <a:srgbClr val="63666A"/>
              </a:solidFill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62"/>
    </mc:Choice>
    <mc:Fallback xmlns="">
      <p:transition spd="slow" advTm="24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093004-49A0-4041-A6ED-E00CD222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731F7-5F60-4322-B595-2C221F69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Pancreas SBRT Image Guidance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5C435-F430-4879-AD04-2F126FE71C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1479" y="1024129"/>
            <a:ext cx="4665345" cy="382219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1" dirty="0"/>
              <a:t>How do we get dose?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CT-on-rails is key!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1" dirty="0"/>
              <a:t>Delineate Fiducials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Bone window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Ensure consistency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600" b="1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1" dirty="0"/>
              <a:t>Simulated CBCT alignment 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Alignment in </a:t>
            </a:r>
            <a:r>
              <a:rPr lang="en-US" sz="1400" dirty="0" err="1"/>
              <a:t>Raystation</a:t>
            </a:r>
            <a:endParaRPr lang="en-US" sz="1400" dirty="0"/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Rigid, translational only</a:t>
            </a:r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Mimic table shifts on Tx couch</a:t>
            </a:r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45E5E0-BEF2-4D4F-9D52-CBEE0F213B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99" y="814970"/>
            <a:ext cx="2375402" cy="1617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632E3B-A8D9-4799-94E1-6693341CEF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25"/>
          <a:stretch/>
        </p:blipFill>
        <p:spPr>
          <a:xfrm>
            <a:off x="4044083" y="2641759"/>
            <a:ext cx="3774037" cy="2351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C99E8C-9F36-4662-AAF7-48372E79BB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" b="6392"/>
          <a:stretch/>
        </p:blipFill>
        <p:spPr>
          <a:xfrm>
            <a:off x="6050650" y="814970"/>
            <a:ext cx="2390920" cy="161763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DF8639-A35E-46C5-B120-6A05DC2A5C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8</a:t>
            </a:fld>
            <a:endParaRPr lang="en-US" dirty="0">
              <a:solidFill>
                <a:srgbClr val="63666A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6"/>
    </mc:Choice>
    <mc:Fallback xmlns="">
      <p:transition spd="slow" advTm="22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093004-49A0-4041-A6ED-E00CD222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731F7-5F60-4322-B595-2C221F69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Pancreas SBRT Image Guidance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F5C435-F430-4879-AD04-2F126FE71C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1480" y="1057275"/>
            <a:ext cx="3325950" cy="378904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1" dirty="0"/>
              <a:t>Calculate fractional doses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Use CTOR data to calculate daily Tx doses</a:t>
            </a:r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Delineate duodenum, stomach, small bowel, GTV on each CTOR </a:t>
            </a:r>
            <a:r>
              <a:rPr lang="en-US" sz="1400" dirty="0" err="1"/>
              <a:t>imageset</a:t>
            </a:r>
            <a:endParaRPr lang="en-US" sz="140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Accumulate fractional doses to final accumulated DVH</a:t>
            </a:r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OAR DVH metrics: D0.1cc, D1.0cc, D3.0cc, D9.0cc </a:t>
            </a:r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GTV DVH metrics: D100%, D98%, D95%, D90%</a:t>
            </a:r>
          </a:p>
          <a:p>
            <a:pPr marL="415526" lvl="1" indent="-285750"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710" y="834390"/>
            <a:ext cx="4939392" cy="24696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253C17-E7A4-4CBF-83BB-D08A0F97FA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9</a:t>
            </a:fld>
            <a:endParaRPr lang="en-US" dirty="0">
              <a:solidFill>
                <a:srgbClr val="63666A"/>
              </a:solidFill>
            </a:endParaRP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7"/>
    </mc:Choice>
    <mc:Fallback xmlns="">
      <p:transition spd="slow" advTm="16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D Anderson Scientific Widescreen">
  <a:themeElements>
    <a:clrScheme name="MDA Scientific">
      <a:dk1>
        <a:srgbClr val="413C38"/>
      </a:dk1>
      <a:lt1>
        <a:srgbClr val="FFFFFF"/>
      </a:lt1>
      <a:dk2>
        <a:srgbClr val="EE3124"/>
      </a:dk2>
      <a:lt2>
        <a:srgbClr val="FFFFFF"/>
      </a:lt2>
      <a:accent1>
        <a:srgbClr val="614B79"/>
      </a:accent1>
      <a:accent2>
        <a:srgbClr val="407EC9"/>
      </a:accent2>
      <a:accent3>
        <a:srgbClr val="789D4A"/>
      </a:accent3>
      <a:accent4>
        <a:srgbClr val="CB6015"/>
      </a:accent4>
      <a:accent5>
        <a:srgbClr val="D2CE9E"/>
      </a:accent5>
      <a:accent6>
        <a:srgbClr val="63666A"/>
      </a:accent6>
      <a:hlink>
        <a:srgbClr val="407EC9"/>
      </a:hlink>
      <a:folHlink>
        <a:srgbClr val="63666A"/>
      </a:folHlink>
    </a:clrScheme>
    <a:fontScheme name="MD Anders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Anderson_16x9_Scientific" id="{E5F7D787-F147-410B-B5FD-DA8C72928606}" vid="{26BBEC6D-28A5-40FD-A83E-580DAE299813}"/>
    </a:ext>
  </a:extLst>
</a:theme>
</file>

<file path=ppt/theme/theme2.xml><?xml version="1.0" encoding="utf-8"?>
<a:theme xmlns:a="http://schemas.openxmlformats.org/drawingml/2006/main" name="Office Theme">
  <a:themeElements>
    <a:clrScheme name="MD Anderson Basic">
      <a:dk1>
        <a:srgbClr val="413C38"/>
      </a:dk1>
      <a:lt1>
        <a:srgbClr val="FFFFFF"/>
      </a:lt1>
      <a:dk2>
        <a:srgbClr val="EE3124"/>
      </a:dk2>
      <a:lt2>
        <a:srgbClr val="FFFFFF"/>
      </a:lt2>
      <a:accent1>
        <a:srgbClr val="614B79"/>
      </a:accent1>
      <a:accent2>
        <a:srgbClr val="407EC9"/>
      </a:accent2>
      <a:accent3>
        <a:srgbClr val="789D4A"/>
      </a:accent3>
      <a:accent4>
        <a:srgbClr val="CB6015"/>
      </a:accent4>
      <a:accent5>
        <a:srgbClr val="D2CE9E"/>
      </a:accent5>
      <a:accent6>
        <a:srgbClr val="63666A"/>
      </a:accent6>
      <a:hlink>
        <a:srgbClr val="407EC9"/>
      </a:hlink>
      <a:folHlink>
        <a:srgbClr val="63666A"/>
      </a:folHlink>
    </a:clrScheme>
    <a:fontScheme name="MD Anders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D Anderson Basic">
      <a:dk1>
        <a:srgbClr val="413C38"/>
      </a:dk1>
      <a:lt1>
        <a:srgbClr val="FFFFFF"/>
      </a:lt1>
      <a:dk2>
        <a:srgbClr val="EE3124"/>
      </a:dk2>
      <a:lt2>
        <a:srgbClr val="FFFFFF"/>
      </a:lt2>
      <a:accent1>
        <a:srgbClr val="614B79"/>
      </a:accent1>
      <a:accent2>
        <a:srgbClr val="407EC9"/>
      </a:accent2>
      <a:accent3>
        <a:srgbClr val="789D4A"/>
      </a:accent3>
      <a:accent4>
        <a:srgbClr val="CB6015"/>
      </a:accent4>
      <a:accent5>
        <a:srgbClr val="D2CE9E"/>
      </a:accent5>
      <a:accent6>
        <a:srgbClr val="63666A"/>
      </a:accent6>
      <a:hlink>
        <a:srgbClr val="407EC9"/>
      </a:hlink>
      <a:folHlink>
        <a:srgbClr val="63666A"/>
      </a:folHlink>
    </a:clrScheme>
    <a:fontScheme name="MD Anders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Presentation_16x9_Widescreen_Scientific</Template>
  <TotalTime>21281</TotalTime>
  <Words>895</Words>
  <Application>Microsoft Office PowerPoint</Application>
  <PresentationFormat>On-screen Show (16:9)</PresentationFormat>
  <Paragraphs>215</Paragraphs>
  <Slides>17</Slides>
  <Notes>10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Narrow</vt:lpstr>
      <vt:lpstr>Calibri</vt:lpstr>
      <vt:lpstr>Times New Roman</vt:lpstr>
      <vt:lpstr>Wingdings</vt:lpstr>
      <vt:lpstr>MD Anderson Scientific Widescreen</vt:lpstr>
      <vt:lpstr>Impact of interfractional anatomic variations on breath-hold SBRT for pancreatic cancer: Are we flying blind with cone-beam CT image guidance?</vt:lpstr>
      <vt:lpstr>Pancreatic Cancer</vt:lpstr>
      <vt:lpstr>Stereotactic Body Radiation Therapy </vt:lpstr>
      <vt:lpstr>SBRT for Pancreatic Cancer</vt:lpstr>
      <vt:lpstr>Study overview</vt:lpstr>
      <vt:lpstr>Study overview</vt:lpstr>
      <vt:lpstr>Methods</vt:lpstr>
      <vt:lpstr>Methods</vt:lpstr>
      <vt:lpstr>Methods</vt:lpstr>
      <vt:lpstr>Methods</vt:lpstr>
      <vt:lpstr>Methods</vt:lpstr>
      <vt:lpstr>Methods</vt:lpstr>
      <vt:lpstr>Methods</vt:lpstr>
      <vt:lpstr>Results</vt:lpstr>
      <vt:lpstr>Results</vt:lpstr>
      <vt:lpstr>Conclusions</vt:lpstr>
      <vt:lpstr>Acknowledgements</vt:lpstr>
    </vt:vector>
  </TitlesOfParts>
  <Company>M. D. Anderson Cancer Center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</dc:creator>
  <cp:lastModifiedBy>Gisele Kite</cp:lastModifiedBy>
  <cp:revision>509</cp:revision>
  <dcterms:created xsi:type="dcterms:W3CDTF">2020-05-13T16:21:33Z</dcterms:created>
  <dcterms:modified xsi:type="dcterms:W3CDTF">2021-01-28T17:47:54Z</dcterms:modified>
</cp:coreProperties>
</file>