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14"/>
  </p:notesMasterIdLst>
  <p:sldIdLst>
    <p:sldId id="363" r:id="rId2"/>
    <p:sldId id="364" r:id="rId3"/>
    <p:sldId id="365" r:id="rId4"/>
    <p:sldId id="366" r:id="rId5"/>
    <p:sldId id="367" r:id="rId6"/>
    <p:sldId id="348" r:id="rId7"/>
    <p:sldId id="271" r:id="rId8"/>
    <p:sldId id="272" r:id="rId9"/>
    <p:sldId id="264" r:id="rId10"/>
    <p:sldId id="268" r:id="rId11"/>
    <p:sldId id="274" r:id="rId12"/>
    <p:sldId id="3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cy Barrett" initials="NB" lastIdx="1" clrIdx="0">
    <p:extLst>
      <p:ext uri="{19B8F6BF-5375-455C-9EA6-DF929625EA0E}">
        <p15:presenceInfo xmlns:p15="http://schemas.microsoft.com/office/powerpoint/2012/main" userId="Nancy Barre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41" autoAdjust="0"/>
    <p:restoredTop sz="94682"/>
  </p:normalViewPr>
  <p:slideViewPr>
    <p:cSldViewPr snapToGrid="0" snapToObjects="1">
      <p:cViewPr varScale="1">
        <p:scale>
          <a:sx n="63" d="100"/>
          <a:sy n="63" d="100"/>
        </p:scale>
        <p:origin x="392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oracio\Google%20Drive\Work\Organizations\COMP\Meetings\2019%20Annual%20meeting\AGM\COMP%20sta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oracio\Google%20Drive\Work\Organizations\COMP\Meetings\2019%20Annual%20meeting\AGM\COMP%20sta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oracio\Google%20Drive\Work\Organizations\COMP\Meetings\2019%20Annual%20meeting\AGM\COMP%20sta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oracio\Google%20Drive\Work\Organizations\COMP\Meetings\2019%20Annual%20meeting\AGM\COMP%20sta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oracio\Google%20Drive\Work\Organizations\COMP\Meetings\2019%20Annual%20meeting\AGM\COMP%20sta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oracio\Google%20Drive\Work\Organizations\COMP\Meetings\2019%20Annual%20meeting\AGM\COMP%20sta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oracio\Google%20Drive\Work\Organizations\COMP\Meetings\2019%20Annual%20meeting\AGM\COMP%20stat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8-324D-A8A5-8FFAEC3CA3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98-324D-A8A5-8FFAEC3CA3A4}"/>
              </c:ext>
            </c:extLst>
          </c:dPt>
          <c:val>
            <c:numRef>
              <c:f>Sheet1!$B$42:$B$43</c:f>
              <c:numCache>
                <c:formatCode>General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98-324D-A8A5-8FFAEC3CA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8-324D-A8A5-8FFAEC3CA3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98-324D-A8A5-8FFAEC3CA3A4}"/>
              </c:ext>
            </c:extLst>
          </c:dPt>
          <c:val>
            <c:numRef>
              <c:f>Sheet1!$B$42:$B$43</c:f>
              <c:numCache>
                <c:formatCode>General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98-324D-A8A5-8FFAEC3CA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9F-0545-9EC4-E88488F969A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9F-0545-9EC4-E88488F969A9}"/>
              </c:ext>
            </c:extLst>
          </c:dPt>
          <c:val>
            <c:numRef>
              <c:f>Sheet1!$D$42:$D$43</c:f>
              <c:numCache>
                <c:formatCode>General</c:formatCode>
                <c:ptCount val="2"/>
                <c:pt idx="0">
                  <c:v>29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9F-0545-9EC4-E88488F96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66-1042-9A5D-E94FC5652BF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66-1042-9A5D-E94FC5652BF1}"/>
              </c:ext>
            </c:extLst>
          </c:dPt>
          <c:val>
            <c:numRef>
              <c:f>Sheet1!$E$42:$E$43</c:f>
              <c:numCache>
                <c:formatCode>General</c:formatCode>
                <c:ptCount val="2"/>
                <c:pt idx="0">
                  <c:v>7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66-1042-9A5D-E94FC5652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C94-0545-96FD-8C1C95C87C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C94-0545-96FD-8C1C95C87C53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C94-0545-96FD-8C1C95C87C53}"/>
              </c:ext>
            </c:extLst>
          </c:dPt>
          <c:dPt>
            <c:idx val="3"/>
            <c:bubble3D val="0"/>
            <c:spPr>
              <a:solidFill>
                <a:srgbClr val="C0900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C94-0545-96FD-8C1C95C87C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C94-0545-96FD-8C1C95C87C5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Associate</c:v>
                </c:pt>
                <c:pt idx="1">
                  <c:v>Full</c:v>
                </c:pt>
                <c:pt idx="2">
                  <c:v>Resident</c:v>
                </c:pt>
                <c:pt idx="3">
                  <c:v>Retired</c:v>
                </c:pt>
                <c:pt idx="4">
                  <c:v>Students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</c:v>
                </c:pt>
                <c:pt idx="1">
                  <c:v>592</c:v>
                </c:pt>
                <c:pt idx="2">
                  <c:v>25</c:v>
                </c:pt>
                <c:pt idx="3">
                  <c:v>39</c:v>
                </c:pt>
                <c:pt idx="4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94-0545-96FD-8C1C95C87C5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0.72761</cdr:x>
      <cdr:y>0.72713</cdr:y>
    </cdr:from>
    <cdr:to>
      <cdr:x>0.94875</cdr:x>
      <cdr:y>0.94459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26A140C-C780-EF4B-9CAB-7AA087D18C92}"/>
            </a:ext>
          </a:extLst>
        </cdr:cNvPr>
        <cdr:cNvSpPr txBox="1"/>
      </cdr:nvSpPr>
      <cdr:spPr>
        <a:xfrm xmlns:a="http://schemas.openxmlformats.org/drawingml/2006/main">
          <a:off x="4977111" y="2999924"/>
          <a:ext cx="1512666" cy="897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>
              <a:solidFill>
                <a:srgbClr val="FF0000"/>
              </a:solidFill>
            </a:rPr>
            <a:t>Full</a:t>
          </a:r>
          <a:endParaRPr lang="en-US" sz="2400" baseline="0" dirty="0">
            <a:solidFill>
              <a:srgbClr val="FF0000"/>
            </a:solidFill>
          </a:endParaRPr>
        </a:p>
        <a:p xmlns:a="http://schemas.openxmlformats.org/drawingml/2006/main">
          <a:r>
            <a:rPr lang="en-US" sz="2400" baseline="0" dirty="0">
              <a:solidFill>
                <a:srgbClr val="FF0000"/>
              </a:solidFill>
            </a:rPr>
            <a:t>Member</a:t>
          </a:r>
          <a:endParaRPr lang="en-US" sz="24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0.01596</cdr:x>
      <cdr:y>0.37163</cdr:y>
    </cdr:from>
    <cdr:to>
      <cdr:x>0.2371</cdr:x>
      <cdr:y>0.54285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BD58F53-DBF9-144B-91DB-D06959577AAC}"/>
            </a:ext>
          </a:extLst>
        </cdr:cNvPr>
        <cdr:cNvSpPr txBox="1"/>
      </cdr:nvSpPr>
      <cdr:spPr>
        <a:xfrm xmlns:a="http://schemas.openxmlformats.org/drawingml/2006/main">
          <a:off x="109180" y="1533208"/>
          <a:ext cx="1512667" cy="7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>
              <a:solidFill>
                <a:srgbClr val="A40000"/>
              </a:solidFill>
            </a:rPr>
            <a:t>Resident/</a:t>
          </a:r>
        </a:p>
        <a:p xmlns:a="http://schemas.openxmlformats.org/drawingml/2006/main">
          <a:r>
            <a:rPr lang="en-US" sz="2400" dirty="0">
              <a:solidFill>
                <a:srgbClr val="A40000"/>
              </a:solidFill>
            </a:rPr>
            <a:t>Post-doc</a:t>
          </a:r>
        </a:p>
      </cdr:txBody>
    </cdr:sp>
  </cdr:relSizeAnchor>
  <cdr:relSizeAnchor xmlns:cdr="http://schemas.openxmlformats.org/drawingml/2006/chartDrawing">
    <cdr:from>
      <cdr:x>0.08217</cdr:x>
      <cdr:y>0.24514</cdr:y>
    </cdr:from>
    <cdr:to>
      <cdr:x>0.23955</cdr:x>
      <cdr:y>0.34037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EA5774D3-8F34-E04B-8763-34D072BA9AAF}"/>
            </a:ext>
          </a:extLst>
        </cdr:cNvPr>
        <cdr:cNvSpPr txBox="1"/>
      </cdr:nvSpPr>
      <cdr:spPr>
        <a:xfrm xmlns:a="http://schemas.openxmlformats.org/drawingml/2006/main">
          <a:off x="562067" y="1011369"/>
          <a:ext cx="1076528" cy="3928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>
              <a:solidFill>
                <a:srgbClr val="C09001"/>
              </a:solidFill>
            </a:rPr>
            <a:t>Retired</a:t>
          </a:r>
        </a:p>
      </cdr:txBody>
    </cdr:sp>
  </cdr:relSizeAnchor>
  <cdr:relSizeAnchor xmlns:cdr="http://schemas.openxmlformats.org/drawingml/2006/chartDrawing">
    <cdr:from>
      <cdr:x>0.1408</cdr:x>
      <cdr:y>0.05932</cdr:y>
    </cdr:from>
    <cdr:to>
      <cdr:x>0.29818</cdr:x>
      <cdr:y>0.15456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1B321698-5CEA-DA4E-9207-5C599F97242B}"/>
            </a:ext>
          </a:extLst>
        </cdr:cNvPr>
        <cdr:cNvSpPr txBox="1"/>
      </cdr:nvSpPr>
      <cdr:spPr>
        <a:xfrm xmlns:a="http://schemas.openxmlformats.org/drawingml/2006/main">
          <a:off x="963083" y="244727"/>
          <a:ext cx="1076528" cy="392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>
              <a:solidFill>
                <a:schemeClr val="accent6">
                  <a:lumMod val="75000"/>
                </a:schemeClr>
              </a:solidFill>
            </a:rPr>
            <a:t>Student</a:t>
          </a:r>
        </a:p>
      </cdr:txBody>
    </cdr:sp>
  </cdr:relSizeAnchor>
  <cdr:relSizeAnchor xmlns:cdr="http://schemas.openxmlformats.org/drawingml/2006/chartDrawing">
    <cdr:from>
      <cdr:x>0.65914</cdr:x>
      <cdr:y>0</cdr:y>
    </cdr:from>
    <cdr:to>
      <cdr:x>0.81652</cdr:x>
      <cdr:y>0.09524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F4ED37A8-D9F6-0042-BABF-1B49A131A029}"/>
            </a:ext>
          </a:extLst>
        </cdr:cNvPr>
        <cdr:cNvSpPr txBox="1"/>
      </cdr:nvSpPr>
      <cdr:spPr>
        <a:xfrm xmlns:a="http://schemas.openxmlformats.org/drawingml/2006/main">
          <a:off x="4508727" y="-1981199"/>
          <a:ext cx="1076528" cy="392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>
              <a:solidFill>
                <a:srgbClr val="7030A0"/>
              </a:solidFill>
            </a:rPr>
            <a:t>Associate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02F4A-6423-044F-82C5-F6263E876A1A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38A5E-82CE-7E40-99DB-9657F72F1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6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8A5E-82CE-7E40-99DB-9657F72F152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5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2829"/>
            <a:ext cx="7772400" cy="1794039"/>
          </a:xfrm>
        </p:spPr>
        <p:txBody>
          <a:bodyPr vert="horz" anchor="b">
            <a:normAutofit/>
          </a:bodyPr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06600"/>
            <a:ext cx="6858000" cy="11536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40019" y="3631734"/>
            <a:ext cx="346396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964426" y="752168"/>
            <a:ext cx="3215148" cy="11798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3000">
                <a:schemeClr val="bg1"/>
              </a:gs>
              <a:gs pos="69000">
                <a:schemeClr val="bg1"/>
              </a:gs>
              <a:gs pos="97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12801"/>
          </a:xfrm>
        </p:spPr>
        <p:txBody>
          <a:bodyPr anchor="b"/>
          <a:lstStyle>
            <a:lvl1pPr>
              <a:defRPr b="1">
                <a:solidFill>
                  <a:srgbClr val="BE202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657978"/>
            <a:ext cx="7886700" cy="45189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8650" y="1477927"/>
            <a:ext cx="7886700" cy="0"/>
          </a:xfrm>
          <a:prstGeom prst="line">
            <a:avLst/>
          </a:prstGeom>
          <a:ln w="25400">
            <a:solidFill>
              <a:srgbClr val="0016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628650" y="1477927"/>
            <a:ext cx="7886700" cy="0"/>
          </a:xfrm>
          <a:prstGeom prst="line">
            <a:avLst/>
          </a:prstGeom>
          <a:ln w="25400">
            <a:solidFill>
              <a:srgbClr val="0016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4185" y="365125"/>
            <a:ext cx="1758461" cy="5811838"/>
          </a:xfrm>
        </p:spPr>
        <p:txBody>
          <a:bodyPr vert="eaVert" anchor="b"/>
          <a:lstStyle>
            <a:lvl1pPr>
              <a:defRPr b="1">
                <a:solidFill>
                  <a:srgbClr val="BE202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29466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5BAD-E3C1-0747-9750-12497C444B3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12801"/>
          </a:xfrm>
        </p:spPr>
        <p:txBody>
          <a:bodyPr anchor="b"/>
          <a:lstStyle>
            <a:lvl1pPr>
              <a:defRPr b="1">
                <a:solidFill>
                  <a:srgbClr val="BE202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9944"/>
            <a:ext cx="7886700" cy="4497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8650" y="1477927"/>
            <a:ext cx="7886700" cy="0"/>
          </a:xfrm>
          <a:prstGeom prst="line">
            <a:avLst/>
          </a:prstGeom>
          <a:ln w="25400">
            <a:solidFill>
              <a:srgbClr val="0016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12801"/>
          </a:xfrm>
        </p:spPr>
        <p:txBody>
          <a:bodyPr anchor="b"/>
          <a:lstStyle>
            <a:lvl1pPr>
              <a:defRPr b="1">
                <a:solidFill>
                  <a:srgbClr val="BE202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9944"/>
            <a:ext cx="7886700" cy="4497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28650" y="1477927"/>
            <a:ext cx="7886700" cy="0"/>
          </a:xfrm>
          <a:prstGeom prst="line">
            <a:avLst/>
          </a:prstGeom>
          <a:ln w="25400">
            <a:solidFill>
              <a:srgbClr val="0016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628650" y="1477927"/>
            <a:ext cx="7886700" cy="0"/>
          </a:xfrm>
          <a:prstGeom prst="line">
            <a:avLst/>
          </a:prstGeom>
          <a:ln w="25400">
            <a:solidFill>
              <a:srgbClr val="0016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5BAD-E3C1-0747-9750-12497C444B3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12801"/>
          </a:xfrm>
        </p:spPr>
        <p:txBody>
          <a:bodyPr anchor="b"/>
          <a:lstStyle>
            <a:lvl1pPr>
              <a:defRPr b="1">
                <a:solidFill>
                  <a:srgbClr val="BE202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88123"/>
            <a:ext cx="3886200" cy="4488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88123"/>
            <a:ext cx="3886200" cy="4488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28650" y="1477927"/>
            <a:ext cx="7886700" cy="0"/>
          </a:xfrm>
          <a:prstGeom prst="line">
            <a:avLst/>
          </a:prstGeom>
          <a:ln w="25400">
            <a:solidFill>
              <a:srgbClr val="0016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628650" y="1477927"/>
            <a:ext cx="7886700" cy="0"/>
          </a:xfrm>
          <a:prstGeom prst="line">
            <a:avLst/>
          </a:prstGeom>
          <a:ln w="25400">
            <a:solidFill>
              <a:srgbClr val="0016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112801"/>
          </a:xfrm>
        </p:spPr>
        <p:txBody>
          <a:bodyPr anchor="b"/>
          <a:lstStyle>
            <a:lvl1pPr>
              <a:defRPr b="1">
                <a:solidFill>
                  <a:srgbClr val="BE202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28650" y="1477927"/>
            <a:ext cx="7886700" cy="0"/>
          </a:xfrm>
          <a:prstGeom prst="line">
            <a:avLst/>
          </a:prstGeom>
          <a:ln w="25400">
            <a:solidFill>
              <a:srgbClr val="0016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8650" y="1477927"/>
            <a:ext cx="7886700" cy="0"/>
          </a:xfrm>
          <a:prstGeom prst="line">
            <a:avLst/>
          </a:prstGeom>
          <a:ln w="25400">
            <a:solidFill>
              <a:srgbClr val="0016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12801"/>
          </a:xfrm>
        </p:spPr>
        <p:txBody>
          <a:bodyPr anchor="b"/>
          <a:lstStyle>
            <a:lvl1pPr>
              <a:defRPr b="1">
                <a:solidFill>
                  <a:srgbClr val="BE202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28650" y="1477927"/>
            <a:ext cx="7886700" cy="0"/>
          </a:xfrm>
          <a:prstGeom prst="line">
            <a:avLst/>
          </a:prstGeom>
          <a:ln w="25400">
            <a:solidFill>
              <a:srgbClr val="0016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628650" y="1477927"/>
            <a:ext cx="7886700" cy="0"/>
          </a:xfrm>
          <a:prstGeom prst="line">
            <a:avLst/>
          </a:prstGeom>
          <a:ln w="25400">
            <a:solidFill>
              <a:srgbClr val="0016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45BAD-E3C1-0747-9750-12497C444B3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872748" y="6311488"/>
            <a:ext cx="1430594" cy="251546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201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8.jpeg"/><Relationship Id="rId7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11" Type="http://schemas.openxmlformats.org/officeDocument/2006/relationships/chart" Target="../charts/chart6.xml"/><Relationship Id="rId5" Type="http://schemas.openxmlformats.org/officeDocument/2006/relationships/image" Target="../media/image10.png"/><Relationship Id="rId10" Type="http://schemas.openxmlformats.org/officeDocument/2006/relationships/chart" Target="../charts/chart5.xml"/><Relationship Id="rId4" Type="http://schemas.openxmlformats.org/officeDocument/2006/relationships/image" Target="../media/image9.jpeg"/><Relationship Id="rId9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tx2"/>
                </a:solidFill>
              </a:rPr>
              <a:t>About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122" y="1517010"/>
            <a:ext cx="7394477" cy="1652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84035" y="3141413"/>
            <a:ext cx="3895701" cy="303249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80401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1"/>
          <p:cNvSpPr txBox="1">
            <a:spLocks noGrp="1"/>
          </p:cNvSpPr>
          <p:nvPr>
            <p:ph type="title"/>
          </p:nvPr>
        </p:nvSpPr>
        <p:spPr>
          <a:xfrm>
            <a:off x="697230" y="143510"/>
            <a:ext cx="5063472" cy="1112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>
                <a:solidFill>
                  <a:srgbClr val="C00000"/>
                </a:solidFill>
              </a:defRPr>
            </a:lvl1pPr>
          </a:lstStyle>
          <a:p>
            <a:r>
              <a:rPr dirty="0"/>
              <a:t>COMP MEMBERSHIP</a:t>
            </a:r>
          </a:p>
        </p:txBody>
      </p:sp>
      <p:sp>
        <p:nvSpPr>
          <p:cNvPr id="175" name="TextBox 3"/>
          <p:cNvSpPr txBox="1"/>
          <p:nvPr/>
        </p:nvSpPr>
        <p:spPr>
          <a:xfrm>
            <a:off x="334196" y="5723748"/>
            <a:ext cx="3542746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200" b="1"/>
            </a:lvl1pPr>
          </a:lstStyle>
          <a:p>
            <a:r>
              <a:rPr dirty="0"/>
              <a:t>Total Membership: </a:t>
            </a:r>
            <a:r>
              <a:rPr lang="en-US" dirty="0"/>
              <a:t>809</a:t>
            </a:r>
            <a:endParaRPr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CD2DF3C-A3C4-BB41-AE42-0D9C940A70E8}"/>
              </a:ext>
            </a:extLst>
          </p:cNvPr>
          <p:cNvGrpSpPr/>
          <p:nvPr/>
        </p:nvGrpSpPr>
        <p:grpSpPr>
          <a:xfrm>
            <a:off x="1305333" y="2246701"/>
            <a:ext cx="7095717" cy="4125685"/>
            <a:chOff x="1151844" y="1981199"/>
            <a:chExt cx="7095717" cy="4125685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ABEE2D7E-31A1-1E44-B602-1049FE6D2C1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51844" y="1981199"/>
            <a:ext cx="6840311" cy="41256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3" name="Curved Connector 2">
              <a:extLst>
                <a:ext uri="{FF2B5EF4-FFF2-40B4-BE49-F238E27FC236}">
                  <a16:creationId xmlns:a16="http://schemas.microsoft.com/office/drawing/2014/main" id="{EEF87C27-B587-1443-A4D2-7CADB68D6D0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767943" y="2068286"/>
              <a:ext cx="839270" cy="130628"/>
            </a:xfrm>
            <a:prstGeom prst="curvedConnector3">
              <a:avLst/>
            </a:prstGeom>
            <a:noFill/>
            <a:ln w="12700" cap="flat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F4A1E5-5BD9-3F49-ABE2-BF21AA98BFC7}"/>
                </a:ext>
              </a:extLst>
            </p:cNvPr>
            <p:cNvSpPr txBox="1"/>
            <p:nvPr/>
          </p:nvSpPr>
          <p:spPr>
            <a:xfrm>
              <a:off x="6945087" y="2971800"/>
              <a:ext cx="1302474" cy="923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+20 Corporate members!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33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1"/>
          <p:cNvSpPr txBox="1">
            <a:spLocks noGrp="1"/>
          </p:cNvSpPr>
          <p:nvPr>
            <p:ph type="title"/>
          </p:nvPr>
        </p:nvSpPr>
        <p:spPr>
          <a:xfrm>
            <a:off x="547370" y="334736"/>
            <a:ext cx="7886700" cy="1112801"/>
          </a:xfrm>
          <a:prstGeom prst="rect">
            <a:avLst/>
          </a:prstGeom>
        </p:spPr>
        <p:txBody>
          <a:bodyPr/>
          <a:lstStyle/>
          <a:p>
            <a:r>
              <a:rPr dirty="0"/>
              <a:t>IT TAKES AN ARMY</a:t>
            </a:r>
          </a:p>
        </p:txBody>
      </p:sp>
      <p:sp>
        <p:nvSpPr>
          <p:cNvPr id="208" name="Rectangle 4"/>
          <p:cNvSpPr txBox="1"/>
          <p:nvPr/>
        </p:nvSpPr>
        <p:spPr>
          <a:xfrm>
            <a:off x="628649" y="1770172"/>
            <a:ext cx="7886701" cy="1029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defRPr b="1"/>
            </a:pPr>
            <a:r>
              <a:rPr lang="en-US" dirty="0"/>
              <a:t>23</a:t>
            </a:r>
            <a:r>
              <a:rPr dirty="0"/>
              <a:t>%</a:t>
            </a:r>
            <a:r>
              <a:rPr b="0" dirty="0"/>
              <a:t> of the membership is involved in volunteering with COMP, there are many roles to take, consider getting involved today! (approx. </a:t>
            </a:r>
            <a:r>
              <a:rPr lang="en-US" b="0" dirty="0"/>
              <a:t>186</a:t>
            </a:r>
            <a:r>
              <a:rPr b="0" dirty="0"/>
              <a:t> Members are engaged in volunteering) </a:t>
            </a:r>
          </a:p>
        </p:txBody>
      </p:sp>
      <p:pic>
        <p:nvPicPr>
          <p:cNvPr id="3" name="Picture 2" descr="A picture containing weapon, brass knucks&#10;&#10;Description automatically generated">
            <a:extLst>
              <a:ext uri="{FF2B5EF4-FFF2-40B4-BE49-F238E27FC236}">
                <a16:creationId xmlns:a16="http://schemas.microsoft.com/office/drawing/2014/main" id="{DEE1699E-6760-C042-B6AC-3CC3C4E32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" y="3122063"/>
            <a:ext cx="62484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84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 COMMITTEES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739962" y="1916728"/>
            <a:ext cx="1728788" cy="5336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/>
              <a:t>BOARD</a:t>
            </a:r>
            <a:endParaRPr lang="en-US" sz="2400" dirty="0"/>
          </a:p>
        </p:txBody>
      </p:sp>
      <p:sp>
        <p:nvSpPr>
          <p:cNvPr id="5" name="Flowchart: Alternate Process 7"/>
          <p:cNvSpPr/>
          <p:nvPr/>
        </p:nvSpPr>
        <p:spPr>
          <a:xfrm>
            <a:off x="4822825" y="2709863"/>
            <a:ext cx="1728788" cy="50482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/>
              <a:t>QARSAC</a:t>
            </a:r>
            <a:endParaRPr lang="en-US" sz="2400" dirty="0"/>
          </a:p>
        </p:txBody>
      </p:sp>
      <p:sp>
        <p:nvSpPr>
          <p:cNvPr id="6" name="Flowchart: Alternate Process 8"/>
          <p:cNvSpPr/>
          <p:nvPr/>
        </p:nvSpPr>
        <p:spPr>
          <a:xfrm>
            <a:off x="2660650" y="2709863"/>
            <a:ext cx="1728788" cy="48577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/>
              <a:t>Imaging</a:t>
            </a:r>
            <a:endParaRPr lang="en-US" sz="2400" dirty="0"/>
          </a:p>
        </p:txBody>
      </p:sp>
      <p:sp>
        <p:nvSpPr>
          <p:cNvPr id="7" name="Flowchart: Alternate Process 9"/>
          <p:cNvSpPr/>
          <p:nvPr/>
        </p:nvSpPr>
        <p:spPr>
          <a:xfrm>
            <a:off x="3786959" y="3500438"/>
            <a:ext cx="1716295" cy="50482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/>
              <a:t>Science</a:t>
            </a:r>
            <a:endParaRPr lang="en-US" sz="2400" dirty="0"/>
          </a:p>
        </p:txBody>
      </p:sp>
      <p:sp>
        <p:nvSpPr>
          <p:cNvPr id="8" name="Flowchart: Alternate Process 10"/>
          <p:cNvSpPr/>
          <p:nvPr/>
        </p:nvSpPr>
        <p:spPr>
          <a:xfrm>
            <a:off x="6060018" y="3500438"/>
            <a:ext cx="1670049" cy="50482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/>
              <a:t>Education</a:t>
            </a:r>
            <a:endParaRPr lang="en-US" sz="2400" dirty="0"/>
          </a:p>
        </p:txBody>
      </p:sp>
      <p:sp>
        <p:nvSpPr>
          <p:cNvPr id="9" name="Flowchart: Alternate Process 11"/>
          <p:cNvSpPr/>
          <p:nvPr/>
        </p:nvSpPr>
        <p:spPr>
          <a:xfrm>
            <a:off x="468313" y="2713038"/>
            <a:ext cx="1728787" cy="50482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Communication</a:t>
            </a:r>
            <a:endParaRPr lang="en-US" dirty="0"/>
          </a:p>
        </p:txBody>
      </p:sp>
      <p:sp>
        <p:nvSpPr>
          <p:cNvPr id="10" name="Flowchart: Alternate Process 12"/>
          <p:cNvSpPr/>
          <p:nvPr/>
        </p:nvSpPr>
        <p:spPr>
          <a:xfrm>
            <a:off x="6989763" y="2703513"/>
            <a:ext cx="1671637" cy="503237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Awards &amp; Nominations</a:t>
            </a:r>
            <a:endParaRPr lang="en-US" dirty="0"/>
          </a:p>
        </p:txBody>
      </p:sp>
      <p:sp>
        <p:nvSpPr>
          <p:cNvPr id="11" name="Flowchart: Alternate Process 13"/>
          <p:cNvSpPr/>
          <p:nvPr/>
        </p:nvSpPr>
        <p:spPr>
          <a:xfrm>
            <a:off x="1568983" y="3500438"/>
            <a:ext cx="1728787" cy="50482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Professional Affairs</a:t>
            </a:r>
            <a:endParaRPr lang="en-US" dirty="0"/>
          </a:p>
        </p:txBody>
      </p:sp>
      <p:sp>
        <p:nvSpPr>
          <p:cNvPr id="12" name="Flowchart: Alternate Process 14"/>
          <p:cNvSpPr/>
          <p:nvPr/>
        </p:nvSpPr>
        <p:spPr>
          <a:xfrm>
            <a:off x="468313" y="4351374"/>
            <a:ext cx="1538287" cy="504825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/>
              <a:t>ASM</a:t>
            </a:r>
            <a:endParaRPr lang="en-US" sz="2400" dirty="0"/>
          </a:p>
        </p:txBody>
      </p:sp>
      <p:sp>
        <p:nvSpPr>
          <p:cNvPr id="13" name="Flowchart: Alternate Process 15"/>
          <p:cNvSpPr/>
          <p:nvPr/>
        </p:nvSpPr>
        <p:spPr>
          <a:xfrm>
            <a:off x="2138356" y="4353525"/>
            <a:ext cx="1536171" cy="503238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Winter School</a:t>
            </a:r>
            <a:endParaRPr lang="en-US" dirty="0"/>
          </a:p>
        </p:txBody>
      </p:sp>
      <p:sp>
        <p:nvSpPr>
          <p:cNvPr id="14" name="Flowchart: Alternate Process 16"/>
          <p:cNvSpPr/>
          <p:nvPr/>
        </p:nvSpPr>
        <p:spPr>
          <a:xfrm>
            <a:off x="5546875" y="4359105"/>
            <a:ext cx="1531244" cy="504825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Women’s Committee</a:t>
            </a:r>
            <a:endParaRPr lang="en-US" dirty="0"/>
          </a:p>
        </p:txBody>
      </p:sp>
      <p:sp>
        <p:nvSpPr>
          <p:cNvPr id="15" name="Flowchart: Alternate Process 17"/>
          <p:cNvSpPr/>
          <p:nvPr/>
        </p:nvSpPr>
        <p:spPr>
          <a:xfrm>
            <a:off x="3815845" y="5060180"/>
            <a:ext cx="1593315" cy="503238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COMP History</a:t>
            </a:r>
            <a:endParaRPr lang="en-US" dirty="0"/>
          </a:p>
        </p:txBody>
      </p:sp>
      <p:sp>
        <p:nvSpPr>
          <p:cNvPr id="16" name="Flowchart: Alternate Process 18"/>
          <p:cNvSpPr/>
          <p:nvPr/>
        </p:nvSpPr>
        <p:spPr>
          <a:xfrm>
            <a:off x="3819800" y="4351374"/>
            <a:ext cx="1581924" cy="504825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CNSC Working Group</a:t>
            </a:r>
            <a:endParaRPr lang="en-US" dirty="0"/>
          </a:p>
        </p:txBody>
      </p:sp>
      <p:sp>
        <p:nvSpPr>
          <p:cNvPr id="17" name="Flowchart: Alternate Process 19"/>
          <p:cNvSpPr/>
          <p:nvPr/>
        </p:nvSpPr>
        <p:spPr>
          <a:xfrm>
            <a:off x="7213577" y="4359105"/>
            <a:ext cx="1518021" cy="504825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Student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application of physics concepts, theories and methods to medicine or healthcare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2743200"/>
            <a:ext cx="7658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Physicists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Health care professionals with specialized training in the medical applications of physics.</a:t>
            </a:r>
          </a:p>
          <a:p>
            <a:r>
              <a:rPr lang="en-US" b="1" dirty="0"/>
              <a:t>Specialized in radiation physics, ultrasound, magnetic and electric fields, infra-red and ultraviolet light, heat and lasers in diagnosis and therapy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medical physicists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Clinical Service</a:t>
            </a:r>
          </a:p>
          <a:p>
            <a:r>
              <a:rPr lang="en-US" b="1" dirty="0"/>
              <a:t>Radiation Safety</a:t>
            </a:r>
          </a:p>
          <a:p>
            <a:r>
              <a:rPr lang="en-US" b="1" dirty="0"/>
              <a:t>Research and Development</a:t>
            </a:r>
          </a:p>
          <a:p>
            <a:r>
              <a:rPr lang="en-US" b="1" dirty="0"/>
              <a:t>Teaching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Undergrad degree in STEM</a:t>
            </a:r>
          </a:p>
          <a:p>
            <a:r>
              <a:rPr lang="en-US" b="1" dirty="0"/>
              <a:t>PhD (or </a:t>
            </a:r>
            <a:r>
              <a:rPr lang="en-US" b="1" dirty="0" err="1"/>
              <a:t>MSc</a:t>
            </a:r>
            <a:r>
              <a:rPr lang="en-US" b="1" dirty="0"/>
              <a:t>) in medical physics</a:t>
            </a:r>
          </a:p>
          <a:p>
            <a:pPr lvl="1"/>
            <a:r>
              <a:rPr lang="en-US" b="1" dirty="0"/>
              <a:t>CAMPEP accredited preferable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Medical physics clinical residency (2 years)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CCPM (Canadian College of Physicists in Medicine) certification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STRATEGIC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08" y="1604540"/>
            <a:ext cx="9078061" cy="469903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2100" b="1" dirty="0" err="1">
                <a:solidFill>
                  <a:srgbClr val="C00000"/>
                </a:solidFill>
                <a:cs typeface="Century Gothic" panose="020B0502020202020204" pitchFamily="34" charset="0"/>
              </a:rPr>
              <a:t>COMP’s</a:t>
            </a:r>
            <a:r>
              <a:rPr lang="en-US" altLang="en-US" sz="2100" b="1" dirty="0">
                <a:solidFill>
                  <a:srgbClr val="C00000"/>
                </a:solidFill>
                <a:cs typeface="Century Gothic" panose="020B0502020202020204" pitchFamily="34" charset="0"/>
              </a:rPr>
              <a:t> Vision  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100" dirty="0"/>
              <a:t>To be the </a:t>
            </a:r>
            <a:r>
              <a:rPr lang="en-CA" altLang="en-US" sz="2100" dirty="0"/>
              <a:t>recognized leader and primary resource for medical physics in Canada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100" b="1" dirty="0" err="1">
                <a:solidFill>
                  <a:srgbClr val="C00000"/>
                </a:solidFill>
                <a:cs typeface="Century Gothic" panose="020B0502020202020204" pitchFamily="34" charset="0"/>
              </a:rPr>
              <a:t>COMP’s</a:t>
            </a:r>
            <a:r>
              <a:rPr lang="en-US" altLang="en-US" sz="2100" b="1" dirty="0">
                <a:solidFill>
                  <a:srgbClr val="C00000"/>
                </a:solidFill>
                <a:cs typeface="Century Gothic" panose="020B0502020202020204" pitchFamily="34" charset="0"/>
              </a:rPr>
              <a:t> Mission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100" dirty="0"/>
              <a:t>To champion medical physicists' leadership in patient care through education, innovation, and advocacy. </a:t>
            </a:r>
          </a:p>
          <a:p>
            <a:pPr marL="2152650" indent="-2152650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tx2"/>
                </a:solidFill>
              </a:rPr>
              <a:t>Strategic Priority 1</a:t>
            </a:r>
            <a:r>
              <a:rPr lang="en-US" sz="2100" dirty="0">
                <a:solidFill>
                  <a:schemeClr val="tx2"/>
                </a:solidFill>
              </a:rPr>
              <a:t>- </a:t>
            </a:r>
            <a:r>
              <a:rPr lang="en-US" sz="2100" dirty="0"/>
              <a:t>Advocate for medical physicists as leaders in innovation and technology implementation in health care.</a:t>
            </a:r>
          </a:p>
          <a:p>
            <a:pPr marL="2152650" indent="-2152650">
              <a:buNone/>
            </a:pPr>
            <a:r>
              <a:rPr lang="en-US" sz="2100" b="1" dirty="0">
                <a:solidFill>
                  <a:schemeClr val="tx2"/>
                </a:solidFill>
              </a:rPr>
              <a:t>Strategic Priority 2- </a:t>
            </a:r>
            <a:r>
              <a:rPr lang="en-US" sz="2100" dirty="0"/>
              <a:t>Ensure medical physicists in Canada can create and have access to relevant scientific and professional content. </a:t>
            </a:r>
          </a:p>
          <a:p>
            <a:pPr marL="2152650" indent="-2152650">
              <a:buNone/>
            </a:pPr>
            <a:r>
              <a:rPr lang="en-US" sz="2100" b="1" dirty="0">
                <a:solidFill>
                  <a:schemeClr val="tx2"/>
                </a:solidFill>
              </a:rPr>
              <a:t>Strategic Priority 3- </a:t>
            </a:r>
            <a:r>
              <a:rPr lang="en-US" sz="2100" dirty="0"/>
              <a:t>Connect the entire Canadian medical physics community: to each other, to COMP, to other professionals, and to resources.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2"/>
                </a:solidFill>
              </a:rPr>
              <a:t>Strategic Priority 4- </a:t>
            </a:r>
            <a:r>
              <a:rPr lang="en-US" sz="2100" dirty="0"/>
              <a:t>Engage in strategically aligned international initiatives.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991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>
            <a:spLocks noGrp="1"/>
          </p:cNvSpPr>
          <p:nvPr>
            <p:ph type="title"/>
          </p:nvPr>
        </p:nvSpPr>
        <p:spPr>
          <a:xfrm>
            <a:off x="628650" y="245301"/>
            <a:ext cx="7886700" cy="11128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WHAT WE DO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624D0-DD3C-B440-B7F7-4C394A51C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1" y="1877977"/>
            <a:ext cx="6254012" cy="41645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F3F2FC-BA06-874D-9670-838520293812}"/>
              </a:ext>
            </a:extLst>
          </p:cNvPr>
          <p:cNvSpPr txBox="1"/>
          <p:nvPr/>
        </p:nvSpPr>
        <p:spPr>
          <a:xfrm>
            <a:off x="5805588" y="1842198"/>
            <a:ext cx="3338412" cy="406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Magnetic resonance imaging (18)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DF33D1-8C44-D842-A225-87AB0840926F}"/>
              </a:ext>
            </a:extLst>
          </p:cNvPr>
          <p:cNvSpPr txBox="1"/>
          <p:nvPr/>
        </p:nvSpPr>
        <p:spPr>
          <a:xfrm>
            <a:off x="776494" y="2768824"/>
            <a:ext cx="3338412" cy="406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Nuclear medicine physics (18)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C55846-2250-534E-9DD5-1B9A533382DF}"/>
              </a:ext>
            </a:extLst>
          </p:cNvPr>
          <p:cNvSpPr txBox="1"/>
          <p:nvPr/>
        </p:nvSpPr>
        <p:spPr>
          <a:xfrm>
            <a:off x="5773691" y="2972089"/>
            <a:ext cx="3338412" cy="406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Medical health physics (7)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472A97-133B-564C-BC62-540662FEE969}"/>
              </a:ext>
            </a:extLst>
          </p:cNvPr>
          <p:cNvSpPr txBox="1"/>
          <p:nvPr/>
        </p:nvSpPr>
        <p:spPr>
          <a:xfrm>
            <a:off x="5773691" y="2464202"/>
            <a:ext cx="3338412" cy="406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Diagnostic radiology physics (38)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F94E3D-B3D8-9E4B-B523-43AE5708FEFD}"/>
              </a:ext>
            </a:extLst>
          </p:cNvPr>
          <p:cNvSpPr txBox="1"/>
          <p:nvPr/>
        </p:nvSpPr>
        <p:spPr>
          <a:xfrm>
            <a:off x="944442" y="2159314"/>
            <a:ext cx="3338412" cy="406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Mammography physics (29)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907E1D-9B6C-D74E-9931-39B80E8F5888}"/>
              </a:ext>
            </a:extLst>
          </p:cNvPr>
          <p:cNvSpPr txBox="1"/>
          <p:nvPr/>
        </p:nvSpPr>
        <p:spPr>
          <a:xfrm>
            <a:off x="3166647" y="4472198"/>
            <a:ext cx="3338412" cy="406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Radiation oncology physics (399)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EEEC0-6250-B44A-B049-F57362121FB8}"/>
              </a:ext>
            </a:extLst>
          </p:cNvPr>
          <p:cNvSpPr txBox="1"/>
          <p:nvPr/>
        </p:nvSpPr>
        <p:spPr>
          <a:xfrm>
            <a:off x="6505059" y="4472198"/>
            <a:ext cx="1903228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Data from 2018 professional survey (461 respondents)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EBE66-C847-844B-A575-51CE16962AD5}"/>
              </a:ext>
            </a:extLst>
          </p:cNvPr>
          <p:cNvSpPr txBox="1"/>
          <p:nvPr/>
        </p:nvSpPr>
        <p:spPr>
          <a:xfrm>
            <a:off x="4324490" y="4807828"/>
            <a:ext cx="40331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87%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FF8B56-D975-4346-81D7-761CA703961D}"/>
              </a:ext>
            </a:extLst>
          </p:cNvPr>
          <p:cNvSpPr txBox="1"/>
          <p:nvPr/>
        </p:nvSpPr>
        <p:spPr>
          <a:xfrm>
            <a:off x="4306378" y="2997818"/>
            <a:ext cx="44819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</a:rPr>
              <a:t>1.5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B32C23-7559-9D45-973A-5E50CBB77DA8}"/>
              </a:ext>
            </a:extLst>
          </p:cNvPr>
          <p:cNvSpPr txBox="1"/>
          <p:nvPr/>
        </p:nvSpPr>
        <p:spPr>
          <a:xfrm>
            <a:off x="4370176" y="2159314"/>
            <a:ext cx="31194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</a:rPr>
              <a:t>6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483583-7842-8846-908E-2DA9B75AD911}"/>
              </a:ext>
            </a:extLst>
          </p:cNvPr>
          <p:cNvSpPr txBox="1"/>
          <p:nvPr/>
        </p:nvSpPr>
        <p:spPr>
          <a:xfrm>
            <a:off x="4370176" y="2795189"/>
            <a:ext cx="31194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4%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BAD7B0-3055-684B-B1EB-84C0AF25C5A9}"/>
              </a:ext>
            </a:extLst>
          </p:cNvPr>
          <p:cNvSpPr txBox="1"/>
          <p:nvPr/>
        </p:nvSpPr>
        <p:spPr>
          <a:xfrm>
            <a:off x="4370176" y="2497805"/>
            <a:ext cx="31194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8%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128D32-60AC-974C-942B-38758DC8EF36}"/>
              </a:ext>
            </a:extLst>
          </p:cNvPr>
          <p:cNvSpPr txBox="1"/>
          <p:nvPr/>
        </p:nvSpPr>
        <p:spPr>
          <a:xfrm>
            <a:off x="4373177" y="1877977"/>
            <a:ext cx="31194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</a:rPr>
              <a:t>4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134237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1"/>
          <p:cNvSpPr txBox="1">
            <a:spLocks noGrp="1"/>
          </p:cNvSpPr>
          <p:nvPr>
            <p:ph type="title"/>
          </p:nvPr>
        </p:nvSpPr>
        <p:spPr>
          <a:xfrm>
            <a:off x="573269" y="336859"/>
            <a:ext cx="7886700" cy="1112801"/>
          </a:xfrm>
          <a:prstGeom prst="rect">
            <a:avLst/>
          </a:prstGeom>
        </p:spPr>
        <p:txBody>
          <a:bodyPr/>
          <a:lstStyle/>
          <a:p>
            <a:r>
              <a:rPr dirty="0"/>
              <a:t>WHERE WE WORK</a:t>
            </a:r>
          </a:p>
        </p:txBody>
      </p:sp>
      <p:sp>
        <p:nvSpPr>
          <p:cNvPr id="194" name="Rectangle 7"/>
          <p:cNvSpPr txBox="1"/>
          <p:nvPr/>
        </p:nvSpPr>
        <p:spPr>
          <a:xfrm>
            <a:off x="640079" y="1910765"/>
            <a:ext cx="748919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r>
              <a:rPr dirty="0"/>
              <a:t>Results from </a:t>
            </a:r>
            <a:r>
              <a:rPr lang="en-US" dirty="0"/>
              <a:t>439</a:t>
            </a:r>
            <a:r>
              <a:rPr dirty="0"/>
              <a:t> respondents in the 201</a:t>
            </a:r>
            <a:r>
              <a:rPr lang="en-US" dirty="0"/>
              <a:t>8</a:t>
            </a:r>
            <a:r>
              <a:rPr dirty="0"/>
              <a:t> professional survey.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40F53-1BF1-C74E-B163-4E72F0A8F7A5}"/>
              </a:ext>
            </a:extLst>
          </p:cNvPr>
          <p:cNvSpPr txBox="1"/>
          <p:nvPr/>
        </p:nvSpPr>
        <p:spPr>
          <a:xfrm>
            <a:off x="7202850" y="4738146"/>
            <a:ext cx="140839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Industry / private company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(29)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D5D4BD3-76C4-9042-8633-5FEBF3187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3" y="3171933"/>
            <a:ext cx="1212653" cy="1007435"/>
          </a:xfrm>
          <a:prstGeom prst="rect">
            <a:avLst/>
          </a:prstGeom>
        </p:spPr>
      </p:pic>
      <p:pic>
        <p:nvPicPr>
          <p:cNvPr id="18" name="Picture 17" descr="A picture containing clipart&#10;&#10;Description automatically generated">
            <a:extLst>
              <a:ext uri="{FF2B5EF4-FFF2-40B4-BE49-F238E27FC236}">
                <a16:creationId xmlns:a16="http://schemas.microsoft.com/office/drawing/2014/main" id="{AF47CBD4-0851-1741-AF55-4982F1599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21" y="3252675"/>
            <a:ext cx="1112665" cy="976974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5BE0B4C4-6A10-954D-81FE-3BDFA4AA6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65" y="3028375"/>
            <a:ext cx="952706" cy="14308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83B022-C2FB-9D4B-A42C-D78298C5C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64" y="3202393"/>
            <a:ext cx="1202431" cy="976975"/>
          </a:xfrm>
          <a:prstGeom prst="rect">
            <a:avLst/>
          </a:prstGeom>
        </p:spPr>
      </p:pic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EDF3ED39-8721-C64C-BE38-B0CBA957A9CA}"/>
              </a:ext>
            </a:extLst>
          </p:cNvPr>
          <p:cNvGraphicFramePr>
            <a:graphicFrameLocks/>
          </p:cNvGraphicFramePr>
          <p:nvPr/>
        </p:nvGraphicFramePr>
        <p:xfrm>
          <a:off x="-338362" y="2663435"/>
          <a:ext cx="3161496" cy="2024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1AC10F2F-F72A-0E44-8250-ED899004103E}"/>
              </a:ext>
            </a:extLst>
          </p:cNvPr>
          <p:cNvGraphicFramePr>
            <a:graphicFrameLocks/>
          </p:cNvGraphicFramePr>
          <p:nvPr/>
        </p:nvGraphicFramePr>
        <p:xfrm>
          <a:off x="1846524" y="2680991"/>
          <a:ext cx="3161496" cy="2024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233494C1-2FA9-4A4F-8BE0-B91FD2494090}"/>
              </a:ext>
            </a:extLst>
          </p:cNvPr>
          <p:cNvGraphicFramePr>
            <a:graphicFrameLocks/>
          </p:cNvGraphicFramePr>
          <p:nvPr/>
        </p:nvGraphicFramePr>
        <p:xfrm>
          <a:off x="4078165" y="2713716"/>
          <a:ext cx="3161496" cy="2024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6E1DFF2A-43C3-254A-BC23-F8C3E2A04A74}"/>
              </a:ext>
            </a:extLst>
          </p:cNvPr>
          <p:cNvGraphicFramePr>
            <a:graphicFrameLocks/>
          </p:cNvGraphicFramePr>
          <p:nvPr/>
        </p:nvGraphicFramePr>
        <p:xfrm>
          <a:off x="6477634" y="3102078"/>
          <a:ext cx="3161496" cy="2024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C00036FF-D001-9047-9D4A-7FCABD960008}"/>
              </a:ext>
            </a:extLst>
          </p:cNvPr>
          <p:cNvSpPr txBox="1"/>
          <p:nvPr/>
        </p:nvSpPr>
        <p:spPr>
          <a:xfrm>
            <a:off x="765420" y="4738146"/>
            <a:ext cx="91627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Hospital</a:t>
            </a:r>
            <a:r>
              <a:rPr lang="en-US" dirty="0"/>
              <a:t>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(226)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9392FE-6899-2A40-B1D1-39A479D50DFA}"/>
              </a:ext>
            </a:extLst>
          </p:cNvPr>
          <p:cNvSpPr txBox="1"/>
          <p:nvPr/>
        </p:nvSpPr>
        <p:spPr>
          <a:xfrm>
            <a:off x="2669768" y="4763582"/>
            <a:ext cx="140839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Cancer Centre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(223)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6C9152-BFCD-7F43-BF4D-692346E75B24}"/>
              </a:ext>
            </a:extLst>
          </p:cNvPr>
          <p:cNvSpPr txBox="1"/>
          <p:nvPr/>
        </p:nvSpPr>
        <p:spPr>
          <a:xfrm>
            <a:off x="4876092" y="4712025"/>
            <a:ext cx="1408398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University, Government,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Research Institute (127)</a:t>
            </a: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EDF3ED39-8721-C64C-BE38-B0CBA957A9CA}"/>
              </a:ext>
            </a:extLst>
          </p:cNvPr>
          <p:cNvGraphicFramePr>
            <a:graphicFrameLocks/>
          </p:cNvGraphicFramePr>
          <p:nvPr/>
        </p:nvGraphicFramePr>
        <p:xfrm>
          <a:off x="3829812" y="2684911"/>
          <a:ext cx="3605990" cy="209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EDF3ED39-8721-C64C-BE38-B0CBA957A9CA}"/>
              </a:ext>
            </a:extLst>
          </p:cNvPr>
          <p:cNvGraphicFramePr>
            <a:graphicFrameLocks/>
          </p:cNvGraphicFramePr>
          <p:nvPr/>
        </p:nvGraphicFramePr>
        <p:xfrm>
          <a:off x="6089229" y="2684910"/>
          <a:ext cx="3569100" cy="209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6C547EF-9FFC-2541-AE6A-EA13B2BE27E2}"/>
              </a:ext>
            </a:extLst>
          </p:cNvPr>
          <p:cNvSpPr txBox="1"/>
          <p:nvPr/>
        </p:nvSpPr>
        <p:spPr>
          <a:xfrm>
            <a:off x="1600784" y="2548354"/>
            <a:ext cx="49147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40784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51%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C4DF16-3D02-D34C-8EB5-C73C4BF8CFE9}"/>
              </a:ext>
            </a:extLst>
          </p:cNvPr>
          <p:cNvSpPr txBox="1"/>
          <p:nvPr/>
        </p:nvSpPr>
        <p:spPr>
          <a:xfrm>
            <a:off x="3857587" y="2589696"/>
            <a:ext cx="49147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40784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51%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EE2661-C5CB-CA48-B5BC-6DA9050620E8}"/>
              </a:ext>
            </a:extLst>
          </p:cNvPr>
          <p:cNvSpPr txBox="1"/>
          <p:nvPr/>
        </p:nvSpPr>
        <p:spPr>
          <a:xfrm>
            <a:off x="6114390" y="2631038"/>
            <a:ext cx="4946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40784"/>
                </a:solidFill>
              </a:rPr>
              <a:t>29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40784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9B9346-D703-CB40-9881-F0F73FDC9FB3}"/>
              </a:ext>
            </a:extLst>
          </p:cNvPr>
          <p:cNvSpPr txBox="1"/>
          <p:nvPr/>
        </p:nvSpPr>
        <p:spPr>
          <a:xfrm>
            <a:off x="7907050" y="2489621"/>
            <a:ext cx="37766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40784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7%</a:t>
            </a:r>
          </a:p>
        </p:txBody>
      </p:sp>
    </p:spTree>
    <p:extLst>
      <p:ext uri="{BB962C8B-B14F-4D97-AF65-F5344CB8AC3E}">
        <p14:creationId xmlns:p14="http://schemas.microsoft.com/office/powerpoint/2010/main" val="2324321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 MEMBERSHIP BY GENDER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1E6FD09B-FBEC-49FC-8585-7DE3D6270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803487"/>
              </p:ext>
            </p:extLst>
          </p:nvPr>
        </p:nvGraphicFramePr>
        <p:xfrm>
          <a:off x="1280160" y="2143760"/>
          <a:ext cx="658368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237261617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99054193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257496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Female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Male</a:t>
                      </a:r>
                      <a:endParaRPr lang="en-C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640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All Members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29%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71%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53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Trainees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41%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59%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898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Retired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16%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84%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140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516670"/>
      </p:ext>
    </p:extLst>
  </p:cSld>
  <p:clrMapOvr>
    <a:masterClrMapping/>
  </p:clrMapOvr>
</p:sld>
</file>

<file path=ppt/theme/theme1.xml><?xml version="1.0" encoding="utf-8"?>
<a:theme xmlns:a="http://schemas.openxmlformats.org/drawingml/2006/main" name="comp-asm-2017">
  <a:themeElements>
    <a:clrScheme name="Custom 1">
      <a:dk1>
        <a:srgbClr val="000000"/>
      </a:dk1>
      <a:lt1>
        <a:srgbClr val="FFFFFF"/>
      </a:lt1>
      <a:dk2>
        <a:srgbClr val="001689"/>
      </a:dk2>
      <a:lt2>
        <a:srgbClr val="E7E6E6"/>
      </a:lt2>
      <a:accent1>
        <a:srgbClr val="BE202E"/>
      </a:accent1>
      <a:accent2>
        <a:srgbClr val="00289B"/>
      </a:accent2>
      <a:accent3>
        <a:srgbClr val="D5D5D5"/>
      </a:accent3>
      <a:accent4>
        <a:srgbClr val="929292"/>
      </a:accent4>
      <a:accent5>
        <a:srgbClr val="5E5E5E"/>
      </a:accent5>
      <a:accent6>
        <a:srgbClr val="000000"/>
      </a:accent6>
      <a:hlink>
        <a:srgbClr val="BE202E"/>
      </a:hlink>
      <a:folHlink>
        <a:srgbClr val="76051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-asm-2017-pp-template" id="{ACB06399-E51B-7C4C-ABB3-CBE2AB4526E2}" vid="{911216FF-50B6-504B-9FF2-1A5C71CC13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comp-asm-2017</Template>
  <TotalTime>2019</TotalTime>
  <Words>423</Words>
  <Application>Microsoft Office PowerPoint</Application>
  <PresentationFormat>On-screen Show (4:3)</PresentationFormat>
  <Paragraphs>97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comp-asm-2017</vt:lpstr>
      <vt:lpstr>About</vt:lpstr>
      <vt:lpstr>Medical Physics</vt:lpstr>
      <vt:lpstr>Medical Physicists</vt:lpstr>
      <vt:lpstr>What medical physicists do</vt:lpstr>
      <vt:lpstr>Career steps</vt:lpstr>
      <vt:lpstr>STRATEGIC PLAN</vt:lpstr>
      <vt:lpstr>WHAT WE DO</vt:lpstr>
      <vt:lpstr>WHERE WE WORK</vt:lpstr>
      <vt:lpstr>COMP MEMBERSHIP BY GENDER</vt:lpstr>
      <vt:lpstr>COMP MEMBERSHIP</vt:lpstr>
      <vt:lpstr>IT TAKES AN ARMY</vt:lpstr>
      <vt:lpstr>COMP COMMITTEES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General Meeting</dc:title>
  <dc:creator>Adam Robillard</dc:creator>
  <cp:lastModifiedBy>Nancy Barrett</cp:lastModifiedBy>
  <cp:revision>80</cp:revision>
  <cp:lastPrinted>2017-07-14T19:28:46Z</cp:lastPrinted>
  <dcterms:created xsi:type="dcterms:W3CDTF">2017-07-10T18:31:45Z</dcterms:created>
  <dcterms:modified xsi:type="dcterms:W3CDTF">2020-01-22T22:02:52Z</dcterms:modified>
</cp:coreProperties>
</file>